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61" r:id="rId2"/>
    <p:sldId id="2563" r:id="rId3"/>
    <p:sldId id="2562" r:id="rId4"/>
    <p:sldId id="2614" r:id="rId5"/>
    <p:sldId id="2593" r:id="rId6"/>
    <p:sldId id="2629" r:id="rId7"/>
    <p:sldId id="2613" r:id="rId8"/>
    <p:sldId id="2610" r:id="rId9"/>
    <p:sldId id="2596" r:id="rId10"/>
    <p:sldId id="2564" r:id="rId11"/>
    <p:sldId id="2588" r:id="rId12"/>
    <p:sldId id="2577" r:id="rId13"/>
    <p:sldId id="256" r:id="rId14"/>
    <p:sldId id="2579" r:id="rId15"/>
    <p:sldId id="2620" r:id="rId16"/>
    <p:sldId id="2623" r:id="rId17"/>
    <p:sldId id="2615" r:id="rId18"/>
    <p:sldId id="2616" r:id="rId19"/>
    <p:sldId id="2617" r:id="rId20"/>
    <p:sldId id="2621" r:id="rId21"/>
    <p:sldId id="2622" r:id="rId22"/>
    <p:sldId id="2618" r:id="rId23"/>
    <p:sldId id="2619" r:id="rId24"/>
    <p:sldId id="2586" r:id="rId25"/>
    <p:sldId id="2624" r:id="rId26"/>
    <p:sldId id="2626" r:id="rId27"/>
    <p:sldId id="2625" r:id="rId28"/>
    <p:sldId id="2627" r:id="rId29"/>
    <p:sldId id="2628" r:id="rId30"/>
    <p:sldId id="2587" r:id="rId31"/>
    <p:sldId id="2630" r:id="rId32"/>
    <p:sldId id="2571" r:id="rId33"/>
    <p:sldId id="2580" r:id="rId34"/>
    <p:sldId id="2590" r:id="rId35"/>
    <p:sldId id="2591" r:id="rId36"/>
    <p:sldId id="2584" r:id="rId37"/>
    <p:sldId id="2589" r:id="rId38"/>
    <p:sldId id="2575"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977" autoAdjust="0"/>
    <p:restoredTop sz="91147" autoAdjust="0"/>
  </p:normalViewPr>
  <p:slideViewPr>
    <p:cSldViewPr snapToGrid="0">
      <p:cViewPr varScale="1">
        <p:scale>
          <a:sx n="93" d="100"/>
          <a:sy n="93" d="100"/>
        </p:scale>
        <p:origin x="642" y="3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D6F9FD-4F34-49AE-93F8-052482B93370}" type="datetimeFigureOut">
              <a:rPr lang="en-US" smtClean="0"/>
              <a:t>2/28/2025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5D0072-AE23-48E5-9354-D195CAF3CEAB}" type="slidenum">
              <a:rPr lang="en-US" smtClean="0"/>
              <a:t>‹#›</a:t>
            </a:fld>
            <a:endParaRPr lang="en-US"/>
          </a:p>
        </p:txBody>
      </p:sp>
    </p:spTree>
    <p:extLst>
      <p:ext uri="{BB962C8B-B14F-4D97-AF65-F5344CB8AC3E}">
        <p14:creationId xmlns:p14="http://schemas.microsoft.com/office/powerpoint/2010/main" val="4621032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presentation, we will delve into the world of Recycled Asphalt Pavement (RAP) and explore its benefits, lifecycle, and recycling process.</a:t>
            </a:r>
          </a:p>
        </p:txBody>
      </p:sp>
      <p:sp>
        <p:nvSpPr>
          <p:cNvPr id="4" name="Slide Number Placeholder 3"/>
          <p:cNvSpPr>
            <a:spLocks noGrp="1"/>
          </p:cNvSpPr>
          <p:nvPr>
            <p:ph type="sldNum" sz="quarter" idx="5"/>
          </p:nvPr>
        </p:nvSpPr>
        <p:spPr/>
        <p:txBody>
          <a:bodyPr/>
          <a:lstStyle/>
          <a:p>
            <a:fld id="{A382A068-E303-4EE8-8F7F-B4D7BEF8005E}" type="slidenum">
              <a:rPr lang="en-US" smtClean="0"/>
              <a:t>1</a:t>
            </a:fld>
            <a:endParaRPr lang="en-US"/>
          </a:p>
        </p:txBody>
      </p:sp>
    </p:spTree>
    <p:extLst>
      <p:ext uri="{BB962C8B-B14F-4D97-AF65-F5344CB8AC3E}">
        <p14:creationId xmlns:p14="http://schemas.microsoft.com/office/powerpoint/2010/main" val="31809516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E1055A-F562-A7EE-9BEE-7F83ED8844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205B8C-CD7D-2ADC-BF03-9BCC5E8B47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A00AD4-AC9D-9B15-49BB-A13F0F3F9248}"/>
              </a:ext>
            </a:extLst>
          </p:cNvPr>
          <p:cNvSpPr>
            <a:spLocks noGrp="1"/>
          </p:cNvSpPr>
          <p:nvPr>
            <p:ph type="body" idx="1"/>
          </p:nvPr>
        </p:nvSpPr>
        <p:spPr/>
        <p:txBody>
          <a:bodyPr/>
          <a:lstStyle/>
          <a:p>
            <a:r>
              <a:rPr lang="en-US"/>
              <a:t>The recycling process involves the collection and milling of old asphalt, crushing and screening, reprocessing and mixing with new materials, and quality control and testing. The collected RAP materials are processed and mixed with new aggregates and asphalt binders to produce a new mix. The quality of the new mix is tested to ensure that it meets specifications.</a:t>
            </a:r>
          </a:p>
        </p:txBody>
      </p:sp>
      <p:sp>
        <p:nvSpPr>
          <p:cNvPr id="4" name="Slide Number Placeholder 3">
            <a:extLst>
              <a:ext uri="{FF2B5EF4-FFF2-40B4-BE49-F238E27FC236}">
                <a16:creationId xmlns:a16="http://schemas.microsoft.com/office/drawing/2014/main" id="{929E9BCA-6CC8-681D-71DB-ABC0BEEB7B1C}"/>
              </a:ext>
            </a:extLst>
          </p:cNvPr>
          <p:cNvSpPr>
            <a:spLocks noGrp="1"/>
          </p:cNvSpPr>
          <p:nvPr>
            <p:ph type="sldNum" sz="quarter" idx="5"/>
          </p:nvPr>
        </p:nvSpPr>
        <p:spPr/>
        <p:txBody>
          <a:bodyPr/>
          <a:lstStyle/>
          <a:p>
            <a:fld id="{A382A068-E303-4EE8-8F7F-B4D7BEF8005E}" type="slidenum">
              <a:rPr lang="en-US" smtClean="0"/>
              <a:t>11</a:t>
            </a:fld>
            <a:endParaRPr lang="en-US"/>
          </a:p>
        </p:txBody>
      </p:sp>
    </p:spTree>
    <p:extLst>
      <p:ext uri="{BB962C8B-B14F-4D97-AF65-F5344CB8AC3E}">
        <p14:creationId xmlns:p14="http://schemas.microsoft.com/office/powerpoint/2010/main" val="37834544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Infratest</a:t>
            </a:r>
            <a:r>
              <a:rPr lang="en-US" dirty="0"/>
              <a:t> Asphalt Analyzer is a device that is used to determine the asphalt content of a sample. It works by using a method called infrared spectroscopy, which involves shining an infrared beam onto a sample and analyzing the reflected light. This allows the analyzer to determine the asphalt content of the sample. The asphalt content of a sample is an important factor in determining the quality and usability of the sample. </a:t>
            </a:r>
          </a:p>
        </p:txBody>
      </p:sp>
      <p:sp>
        <p:nvSpPr>
          <p:cNvPr id="4" name="Slide Number Placeholder 3"/>
          <p:cNvSpPr>
            <a:spLocks noGrp="1"/>
          </p:cNvSpPr>
          <p:nvPr>
            <p:ph type="sldNum" sz="quarter" idx="5"/>
          </p:nvPr>
        </p:nvSpPr>
        <p:spPr/>
        <p:txBody>
          <a:bodyPr/>
          <a:lstStyle/>
          <a:p>
            <a:fld id="{8F907124-7733-44FC-908A-900FF903C5FC}" type="slidenum">
              <a:rPr lang="en-US" smtClean="0"/>
              <a:t>12</a:t>
            </a:fld>
            <a:endParaRPr lang="en-US"/>
          </a:p>
        </p:txBody>
      </p:sp>
    </p:spTree>
    <p:extLst>
      <p:ext uri="{BB962C8B-B14F-4D97-AF65-F5344CB8AC3E}">
        <p14:creationId xmlns:p14="http://schemas.microsoft.com/office/powerpoint/2010/main" val="30329126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Dynamic Shear Rheometer (DSR) is used to determine how the binder behaves under different WARM temperatures and stresses.  Measures Both the stiffness and elasticity.</a:t>
            </a:r>
          </a:p>
        </p:txBody>
      </p:sp>
      <p:sp>
        <p:nvSpPr>
          <p:cNvPr id="4" name="Slide Number Placeholder 3"/>
          <p:cNvSpPr>
            <a:spLocks noGrp="1"/>
          </p:cNvSpPr>
          <p:nvPr>
            <p:ph type="sldNum" sz="quarter" idx="5"/>
          </p:nvPr>
        </p:nvSpPr>
        <p:spPr/>
        <p:txBody>
          <a:bodyPr/>
          <a:lstStyle/>
          <a:p>
            <a:fld id="{8F907124-7733-44FC-908A-900FF903C5FC}" type="slidenum">
              <a:rPr lang="en-US" smtClean="0"/>
              <a:t>14</a:t>
            </a:fld>
            <a:endParaRPr lang="en-US"/>
          </a:p>
        </p:txBody>
      </p:sp>
    </p:spTree>
    <p:extLst>
      <p:ext uri="{BB962C8B-B14F-4D97-AF65-F5344CB8AC3E}">
        <p14:creationId xmlns:p14="http://schemas.microsoft.com/office/powerpoint/2010/main" val="9531048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 diameters of plates – 25 mm and 8 mm – 25 mm for Original and RTFO, the 8 is used after the pav test (intermediate)</a:t>
            </a:r>
          </a:p>
          <a:p>
            <a:r>
              <a:rPr lang="en-US" dirty="0"/>
              <a:t>G star sign delta</a:t>
            </a:r>
          </a:p>
          <a:p>
            <a:endParaRPr lang="en-US" dirty="0"/>
          </a:p>
          <a:p>
            <a:r>
              <a:rPr lang="en-US" dirty="0"/>
              <a:t>Original G star minimum 1 </a:t>
            </a:r>
            <a:r>
              <a:rPr lang="en-US" dirty="0" err="1"/>
              <a:t>kpa</a:t>
            </a:r>
            <a:endParaRPr lang="en-US" dirty="0"/>
          </a:p>
          <a:p>
            <a:r>
              <a:rPr lang="en-US" dirty="0"/>
              <a:t>RTFO G star minimum 2.2 </a:t>
            </a:r>
            <a:r>
              <a:rPr lang="en-US" dirty="0" err="1"/>
              <a:t>kpa</a:t>
            </a:r>
            <a:endParaRPr lang="en-US" dirty="0"/>
          </a:p>
          <a:p>
            <a:r>
              <a:rPr lang="en-US" dirty="0"/>
              <a:t>PAV G star maximum 5000</a:t>
            </a:r>
          </a:p>
        </p:txBody>
      </p:sp>
      <p:sp>
        <p:nvSpPr>
          <p:cNvPr id="4" name="Slide Number Placeholder 3"/>
          <p:cNvSpPr>
            <a:spLocks noGrp="1"/>
          </p:cNvSpPr>
          <p:nvPr>
            <p:ph type="sldNum" sz="quarter" idx="5"/>
          </p:nvPr>
        </p:nvSpPr>
        <p:spPr/>
        <p:txBody>
          <a:bodyPr/>
          <a:lstStyle/>
          <a:p>
            <a:fld id="{185D0072-AE23-48E5-9354-D195CAF3CEAB}" type="slidenum">
              <a:rPr lang="en-US" smtClean="0"/>
              <a:t>15</a:t>
            </a:fld>
            <a:endParaRPr lang="en-US"/>
          </a:p>
        </p:txBody>
      </p:sp>
    </p:spTree>
    <p:extLst>
      <p:ext uri="{BB962C8B-B14F-4D97-AF65-F5344CB8AC3E}">
        <p14:creationId xmlns:p14="http://schemas.microsoft.com/office/powerpoint/2010/main" val="31731906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A2496-2B8C-8A0C-BE7A-57FE87EA82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8CFF26-85D0-E16F-05BA-363BD07E96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133BD5-C053-D35A-92D2-90C2C85BAC6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70A983E-501E-5C88-12F6-A54D283BA3D0}"/>
              </a:ext>
            </a:extLst>
          </p:cNvPr>
          <p:cNvSpPr>
            <a:spLocks noGrp="1"/>
          </p:cNvSpPr>
          <p:nvPr>
            <p:ph type="sldNum" sz="quarter" idx="5"/>
          </p:nvPr>
        </p:nvSpPr>
        <p:spPr/>
        <p:txBody>
          <a:bodyPr/>
          <a:lstStyle/>
          <a:p>
            <a:fld id="{8F907124-7733-44FC-908A-900FF903C5FC}" type="slidenum">
              <a:rPr lang="en-US" smtClean="0"/>
              <a:t>16</a:t>
            </a:fld>
            <a:endParaRPr lang="en-US"/>
          </a:p>
        </p:txBody>
      </p:sp>
    </p:spTree>
    <p:extLst>
      <p:ext uri="{BB962C8B-B14F-4D97-AF65-F5344CB8AC3E}">
        <p14:creationId xmlns:p14="http://schemas.microsoft.com/office/powerpoint/2010/main" val="6712952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68EAF8-EE95-B6CC-FE2A-835B0526C9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441F69-76A0-DB17-299B-FC06C2A00F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D67ABC-1FB2-68E6-F00F-199D599AF7F9}"/>
              </a:ext>
            </a:extLst>
          </p:cNvPr>
          <p:cNvSpPr>
            <a:spLocks noGrp="1"/>
          </p:cNvSpPr>
          <p:nvPr>
            <p:ph type="body" idx="1"/>
          </p:nvPr>
        </p:nvSpPr>
        <p:spPr/>
        <p:txBody>
          <a:bodyPr/>
          <a:lstStyle/>
          <a:p>
            <a:r>
              <a:rPr lang="en-US" dirty="0"/>
              <a:t>Bending Beam Rheometer (BBR) is used to measure the low-temperature properties of asphalt binders.  It measures stiffness and the ability to resist cracking in cold temps by applying a small load.  BBR test adds 10 degree C for a safety factor.</a:t>
            </a:r>
          </a:p>
          <a:p>
            <a:endParaRPr lang="en-US" dirty="0"/>
          </a:p>
          <a:p>
            <a:r>
              <a:rPr lang="en-US" dirty="0"/>
              <a:t>Stiffness is MPa, the M value is unitless</a:t>
            </a:r>
          </a:p>
          <a:p>
            <a:endParaRPr lang="en-US" dirty="0"/>
          </a:p>
          <a:p>
            <a:r>
              <a:rPr lang="en-US" dirty="0"/>
              <a:t>980 milli newtons or 100 grams force over 60 seconds</a:t>
            </a:r>
          </a:p>
          <a:p>
            <a:endParaRPr lang="en-US" dirty="0"/>
          </a:p>
          <a:p>
            <a:r>
              <a:rPr lang="en-US" dirty="0"/>
              <a:t>Passing rate is less than 300 </a:t>
            </a:r>
            <a:r>
              <a:rPr lang="en-US" dirty="0" err="1"/>
              <a:t>Mpa</a:t>
            </a:r>
            <a:r>
              <a:rPr lang="en-US" dirty="0"/>
              <a:t> for stiffness</a:t>
            </a:r>
          </a:p>
          <a:p>
            <a:r>
              <a:rPr lang="en-US" dirty="0"/>
              <a:t>Passing rate is greater than 0.300 for m value</a:t>
            </a:r>
          </a:p>
        </p:txBody>
      </p:sp>
      <p:sp>
        <p:nvSpPr>
          <p:cNvPr id="4" name="Slide Number Placeholder 3">
            <a:extLst>
              <a:ext uri="{FF2B5EF4-FFF2-40B4-BE49-F238E27FC236}">
                <a16:creationId xmlns:a16="http://schemas.microsoft.com/office/drawing/2014/main" id="{C42D549E-0BF9-896C-882D-D930C8D0557B}"/>
              </a:ext>
            </a:extLst>
          </p:cNvPr>
          <p:cNvSpPr>
            <a:spLocks noGrp="1"/>
          </p:cNvSpPr>
          <p:nvPr>
            <p:ph type="sldNum" sz="quarter" idx="5"/>
          </p:nvPr>
        </p:nvSpPr>
        <p:spPr/>
        <p:txBody>
          <a:bodyPr/>
          <a:lstStyle/>
          <a:p>
            <a:fld id="{8F907124-7733-44FC-908A-900FF903C5FC}" type="slidenum">
              <a:rPr lang="en-US" smtClean="0"/>
              <a:t>17</a:t>
            </a:fld>
            <a:endParaRPr lang="en-US"/>
          </a:p>
        </p:txBody>
      </p:sp>
    </p:spTree>
    <p:extLst>
      <p:ext uri="{BB962C8B-B14F-4D97-AF65-F5344CB8AC3E}">
        <p14:creationId xmlns:p14="http://schemas.microsoft.com/office/powerpoint/2010/main" val="27388764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4FE34C-A414-1BA5-6437-5701D006F1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DC3FAD-9A18-488C-0F4A-DCE784D6FC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DD7543-884A-A0AE-8D19-F3869F1C3A70}"/>
              </a:ext>
            </a:extLst>
          </p:cNvPr>
          <p:cNvSpPr>
            <a:spLocks noGrp="1"/>
          </p:cNvSpPr>
          <p:nvPr>
            <p:ph type="body" idx="1"/>
          </p:nvPr>
        </p:nvSpPr>
        <p:spPr/>
        <p:txBody>
          <a:bodyPr/>
          <a:lstStyle/>
          <a:p>
            <a:r>
              <a:rPr lang="en-US" dirty="0"/>
              <a:t>It exposes the binder to heat and air while rolled in a rotating bottle.  It replicates the effects of aging when the asphalt is mixed and laid down.</a:t>
            </a:r>
          </a:p>
          <a:p>
            <a:endParaRPr lang="en-US" dirty="0"/>
          </a:p>
          <a:p>
            <a:r>
              <a:rPr lang="en-US" dirty="0"/>
              <a:t>Minimum 2.2 kPa</a:t>
            </a:r>
          </a:p>
        </p:txBody>
      </p:sp>
      <p:sp>
        <p:nvSpPr>
          <p:cNvPr id="4" name="Slide Number Placeholder 3">
            <a:extLst>
              <a:ext uri="{FF2B5EF4-FFF2-40B4-BE49-F238E27FC236}">
                <a16:creationId xmlns:a16="http://schemas.microsoft.com/office/drawing/2014/main" id="{A9330F84-A4B1-9277-B25C-B95D5D986516}"/>
              </a:ext>
            </a:extLst>
          </p:cNvPr>
          <p:cNvSpPr>
            <a:spLocks noGrp="1"/>
          </p:cNvSpPr>
          <p:nvPr>
            <p:ph type="sldNum" sz="quarter" idx="5"/>
          </p:nvPr>
        </p:nvSpPr>
        <p:spPr/>
        <p:txBody>
          <a:bodyPr/>
          <a:lstStyle/>
          <a:p>
            <a:fld id="{8F907124-7733-44FC-908A-900FF903C5FC}" type="slidenum">
              <a:rPr lang="en-US" smtClean="0"/>
              <a:t>18</a:t>
            </a:fld>
            <a:endParaRPr lang="en-US"/>
          </a:p>
        </p:txBody>
      </p:sp>
    </p:spTree>
    <p:extLst>
      <p:ext uri="{BB962C8B-B14F-4D97-AF65-F5344CB8AC3E}">
        <p14:creationId xmlns:p14="http://schemas.microsoft.com/office/powerpoint/2010/main" val="16418920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2FC35D-D2F6-FD0E-07D2-67F19A75BB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BC3841-0869-B6DC-DB1E-D8E3C6FF79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89C889-FDB6-E6FF-3700-A1F1A3EE75C5}"/>
              </a:ext>
            </a:extLst>
          </p:cNvPr>
          <p:cNvSpPr>
            <a:spLocks noGrp="1"/>
          </p:cNvSpPr>
          <p:nvPr>
            <p:ph type="body" idx="1"/>
          </p:nvPr>
        </p:nvSpPr>
        <p:spPr/>
        <p:txBody>
          <a:bodyPr/>
          <a:lstStyle/>
          <a:p>
            <a:r>
              <a:rPr lang="en-US" dirty="0"/>
              <a:t>This mimics the effects of oxidation and environmental exposure.  It is a measure of the long term durability.  The rap asphalt has already been aged and oxidized – no sense further oxidizing it.</a:t>
            </a:r>
          </a:p>
        </p:txBody>
      </p:sp>
      <p:sp>
        <p:nvSpPr>
          <p:cNvPr id="4" name="Slide Number Placeholder 3">
            <a:extLst>
              <a:ext uri="{FF2B5EF4-FFF2-40B4-BE49-F238E27FC236}">
                <a16:creationId xmlns:a16="http://schemas.microsoft.com/office/drawing/2014/main" id="{E3C84413-F2FC-044C-F59C-80D1735FB630}"/>
              </a:ext>
            </a:extLst>
          </p:cNvPr>
          <p:cNvSpPr>
            <a:spLocks noGrp="1"/>
          </p:cNvSpPr>
          <p:nvPr>
            <p:ph type="sldNum" sz="quarter" idx="5"/>
          </p:nvPr>
        </p:nvSpPr>
        <p:spPr/>
        <p:txBody>
          <a:bodyPr/>
          <a:lstStyle/>
          <a:p>
            <a:fld id="{8F907124-7733-44FC-908A-900FF903C5FC}" type="slidenum">
              <a:rPr lang="en-US" smtClean="0"/>
              <a:t>19</a:t>
            </a:fld>
            <a:endParaRPr lang="en-US"/>
          </a:p>
        </p:txBody>
      </p:sp>
    </p:spTree>
    <p:extLst>
      <p:ext uri="{BB962C8B-B14F-4D97-AF65-F5344CB8AC3E}">
        <p14:creationId xmlns:p14="http://schemas.microsoft.com/office/powerpoint/2010/main" val="11173880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5BFEA-FAFB-06FB-BF53-96377BF01E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9803F0-CAEE-79DD-2233-187A4D2295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DB74E4-F2C5-08FC-5F16-B7BA4ECDF8C6}"/>
              </a:ext>
            </a:extLst>
          </p:cNvPr>
          <p:cNvSpPr>
            <a:spLocks noGrp="1"/>
          </p:cNvSpPr>
          <p:nvPr>
            <p:ph type="body" idx="1"/>
          </p:nvPr>
        </p:nvSpPr>
        <p:spPr/>
        <p:txBody>
          <a:bodyPr/>
          <a:lstStyle/>
          <a:p>
            <a:r>
              <a:rPr lang="en-US" dirty="0"/>
              <a:t>Rap process – extract, DSR RTFO, DSR (RTFO aged as if PAV aged), BBR</a:t>
            </a:r>
          </a:p>
          <a:p>
            <a:endParaRPr lang="en-US" dirty="0"/>
          </a:p>
          <a:p>
            <a:r>
              <a:rPr lang="en-US" dirty="0"/>
              <a:t>PAV requirements but not PAV machine</a:t>
            </a:r>
          </a:p>
        </p:txBody>
      </p:sp>
      <p:sp>
        <p:nvSpPr>
          <p:cNvPr id="4" name="Slide Number Placeholder 3">
            <a:extLst>
              <a:ext uri="{FF2B5EF4-FFF2-40B4-BE49-F238E27FC236}">
                <a16:creationId xmlns:a16="http://schemas.microsoft.com/office/drawing/2014/main" id="{63C1F962-75F3-3C10-7995-63408ED78897}"/>
              </a:ext>
            </a:extLst>
          </p:cNvPr>
          <p:cNvSpPr>
            <a:spLocks noGrp="1"/>
          </p:cNvSpPr>
          <p:nvPr>
            <p:ph type="sldNum" sz="quarter" idx="5"/>
          </p:nvPr>
        </p:nvSpPr>
        <p:spPr/>
        <p:txBody>
          <a:bodyPr/>
          <a:lstStyle/>
          <a:p>
            <a:fld id="{8F907124-7733-44FC-908A-900FF903C5FC}" type="slidenum">
              <a:rPr lang="en-US" smtClean="0"/>
              <a:t>20</a:t>
            </a:fld>
            <a:endParaRPr lang="en-US"/>
          </a:p>
        </p:txBody>
      </p:sp>
    </p:spTree>
    <p:extLst>
      <p:ext uri="{BB962C8B-B14F-4D97-AF65-F5344CB8AC3E}">
        <p14:creationId xmlns:p14="http://schemas.microsoft.com/office/powerpoint/2010/main" val="16361847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A9CC41-467F-1F13-BC57-3BA50EC62C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8344FC-9DE9-E8D8-3356-B293FB5FCD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CAA698-1396-7B22-6B4D-2A72C170CD34}"/>
              </a:ext>
            </a:extLst>
          </p:cNvPr>
          <p:cNvSpPr>
            <a:spLocks noGrp="1"/>
          </p:cNvSpPr>
          <p:nvPr>
            <p:ph type="body" idx="1"/>
          </p:nvPr>
        </p:nvSpPr>
        <p:spPr/>
        <p:txBody>
          <a:bodyPr/>
          <a:lstStyle/>
          <a:p>
            <a:r>
              <a:rPr lang="en-US" dirty="0"/>
              <a:t>Samples are classified using AASHTO M320 – 58-28, 64-22, 76-22, etc.  However, for blending purposes we need the “true grade”.  RTFO results normally govern because it give a more realistic picture of the binders performance immediately after construction and during the initial service period. </a:t>
            </a:r>
          </a:p>
        </p:txBody>
      </p:sp>
      <p:sp>
        <p:nvSpPr>
          <p:cNvPr id="4" name="Slide Number Placeholder 3">
            <a:extLst>
              <a:ext uri="{FF2B5EF4-FFF2-40B4-BE49-F238E27FC236}">
                <a16:creationId xmlns:a16="http://schemas.microsoft.com/office/drawing/2014/main" id="{B982DF41-C092-1FD8-A69F-4C55EFB26362}"/>
              </a:ext>
            </a:extLst>
          </p:cNvPr>
          <p:cNvSpPr>
            <a:spLocks noGrp="1"/>
          </p:cNvSpPr>
          <p:nvPr>
            <p:ph type="sldNum" sz="quarter" idx="5"/>
          </p:nvPr>
        </p:nvSpPr>
        <p:spPr/>
        <p:txBody>
          <a:bodyPr/>
          <a:lstStyle/>
          <a:p>
            <a:fld id="{8F907124-7733-44FC-908A-900FF903C5FC}" type="slidenum">
              <a:rPr lang="en-US" smtClean="0"/>
              <a:t>21</a:t>
            </a:fld>
            <a:endParaRPr lang="en-US"/>
          </a:p>
        </p:txBody>
      </p:sp>
    </p:spTree>
    <p:extLst>
      <p:ext uri="{BB962C8B-B14F-4D97-AF65-F5344CB8AC3E}">
        <p14:creationId xmlns:p14="http://schemas.microsoft.com/office/powerpoint/2010/main" val="2577135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Recycled Asphalt Pavement (RAP) is a material derived from old asphalt materials that have been removed from a pavement surface or waste materials from asphalt plant operations. It is reprocessed and used in new asphalt mixes. The basic concept of RAP is to reuse and recycle the materials from old asphalt pavement.</a:t>
            </a:r>
          </a:p>
        </p:txBody>
      </p:sp>
      <p:sp>
        <p:nvSpPr>
          <p:cNvPr id="4" name="Slide Number Placeholder 3"/>
          <p:cNvSpPr>
            <a:spLocks noGrp="1"/>
          </p:cNvSpPr>
          <p:nvPr>
            <p:ph type="sldNum" sz="quarter" idx="5"/>
          </p:nvPr>
        </p:nvSpPr>
        <p:spPr/>
        <p:txBody>
          <a:bodyPr/>
          <a:lstStyle/>
          <a:p>
            <a:fld id="{A382A068-E303-4EE8-8F7F-B4D7BEF8005E}" type="slidenum">
              <a:rPr lang="en-US" smtClean="0"/>
              <a:t>2</a:t>
            </a:fld>
            <a:endParaRPr lang="en-US"/>
          </a:p>
        </p:txBody>
      </p:sp>
    </p:spTree>
    <p:extLst>
      <p:ext uri="{BB962C8B-B14F-4D97-AF65-F5344CB8AC3E}">
        <p14:creationId xmlns:p14="http://schemas.microsoft.com/office/powerpoint/2010/main" val="12424105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682DD-0507-E807-53F1-51F7D36456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689960-023A-6107-465E-85DAE8FE00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5F01BE-15F0-3293-C625-C4B5418F9DBC}"/>
              </a:ext>
            </a:extLst>
          </p:cNvPr>
          <p:cNvSpPr>
            <a:spLocks noGrp="1"/>
          </p:cNvSpPr>
          <p:nvPr>
            <p:ph type="body" idx="1"/>
          </p:nvPr>
        </p:nvSpPr>
        <p:spPr/>
        <p:txBody>
          <a:bodyPr/>
          <a:lstStyle/>
          <a:p>
            <a:r>
              <a:rPr lang="en-US" dirty="0"/>
              <a:t>The BBR m creep rate indicates how quickly the binder can relax stress under sustained loading – PG Spec is greater than 0.300 @ 60 seconds.</a:t>
            </a:r>
          </a:p>
        </p:txBody>
      </p:sp>
      <p:sp>
        <p:nvSpPr>
          <p:cNvPr id="4" name="Slide Number Placeholder 3">
            <a:extLst>
              <a:ext uri="{FF2B5EF4-FFF2-40B4-BE49-F238E27FC236}">
                <a16:creationId xmlns:a16="http://schemas.microsoft.com/office/drawing/2014/main" id="{0CA0FB00-B907-E441-7662-57173C058A5F}"/>
              </a:ext>
            </a:extLst>
          </p:cNvPr>
          <p:cNvSpPr>
            <a:spLocks noGrp="1"/>
          </p:cNvSpPr>
          <p:nvPr>
            <p:ph type="sldNum" sz="quarter" idx="5"/>
          </p:nvPr>
        </p:nvSpPr>
        <p:spPr/>
        <p:txBody>
          <a:bodyPr/>
          <a:lstStyle/>
          <a:p>
            <a:fld id="{8F907124-7733-44FC-908A-900FF903C5FC}" type="slidenum">
              <a:rPr lang="en-US" smtClean="0"/>
              <a:t>22</a:t>
            </a:fld>
            <a:endParaRPr lang="en-US"/>
          </a:p>
        </p:txBody>
      </p:sp>
    </p:spTree>
    <p:extLst>
      <p:ext uri="{BB962C8B-B14F-4D97-AF65-F5344CB8AC3E}">
        <p14:creationId xmlns:p14="http://schemas.microsoft.com/office/powerpoint/2010/main" val="15151337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5A01E8-A6F7-1894-E9CB-73F0AF9225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DC2FC4-1C5E-B09E-8DC0-59F97DB5AC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F636F6-FC92-1466-69F4-FBA1DA239444}"/>
              </a:ext>
            </a:extLst>
          </p:cNvPr>
          <p:cNvSpPr>
            <a:spLocks noGrp="1"/>
          </p:cNvSpPr>
          <p:nvPr>
            <p:ph type="body" idx="1"/>
          </p:nvPr>
        </p:nvSpPr>
        <p:spPr/>
        <p:txBody>
          <a:bodyPr/>
          <a:lstStyle/>
          <a:p>
            <a:r>
              <a:rPr lang="en-US" dirty="0"/>
              <a:t>Mathematical blend</a:t>
            </a:r>
          </a:p>
        </p:txBody>
      </p:sp>
      <p:sp>
        <p:nvSpPr>
          <p:cNvPr id="4" name="Slide Number Placeholder 3">
            <a:extLst>
              <a:ext uri="{FF2B5EF4-FFF2-40B4-BE49-F238E27FC236}">
                <a16:creationId xmlns:a16="http://schemas.microsoft.com/office/drawing/2014/main" id="{F1490850-5425-58E4-3442-7D8CF4917B1F}"/>
              </a:ext>
            </a:extLst>
          </p:cNvPr>
          <p:cNvSpPr>
            <a:spLocks noGrp="1"/>
          </p:cNvSpPr>
          <p:nvPr>
            <p:ph type="sldNum" sz="quarter" idx="5"/>
          </p:nvPr>
        </p:nvSpPr>
        <p:spPr/>
        <p:txBody>
          <a:bodyPr/>
          <a:lstStyle/>
          <a:p>
            <a:fld id="{8F907124-7733-44FC-908A-900FF903C5FC}" type="slidenum">
              <a:rPr lang="en-US" smtClean="0"/>
              <a:t>23</a:t>
            </a:fld>
            <a:endParaRPr lang="en-US"/>
          </a:p>
        </p:txBody>
      </p:sp>
    </p:spTree>
    <p:extLst>
      <p:ext uri="{BB962C8B-B14F-4D97-AF65-F5344CB8AC3E}">
        <p14:creationId xmlns:p14="http://schemas.microsoft.com/office/powerpoint/2010/main" val="36023573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Rejuvenators specifically designed to restore physical and chemical properties (original state)</a:t>
            </a:r>
          </a:p>
          <a:p>
            <a:r>
              <a:rPr lang="en-US" dirty="0"/>
              <a:t>Softening agents primarily reduce viscosity making them easier to work with – will help physical but not chemical properties.</a:t>
            </a:r>
          </a:p>
        </p:txBody>
      </p:sp>
      <p:sp>
        <p:nvSpPr>
          <p:cNvPr id="4" name="Slide Number Placeholder 3"/>
          <p:cNvSpPr>
            <a:spLocks noGrp="1"/>
          </p:cNvSpPr>
          <p:nvPr>
            <p:ph type="sldNum" sz="quarter" idx="5"/>
          </p:nvPr>
        </p:nvSpPr>
        <p:spPr/>
        <p:txBody>
          <a:bodyPr/>
          <a:lstStyle/>
          <a:p>
            <a:fld id="{185D0072-AE23-48E5-9354-D195CAF3CEAB}" type="slidenum">
              <a:rPr lang="en-US" smtClean="0"/>
              <a:t>24</a:t>
            </a:fld>
            <a:endParaRPr lang="en-US"/>
          </a:p>
        </p:txBody>
      </p:sp>
    </p:spTree>
    <p:extLst>
      <p:ext uri="{BB962C8B-B14F-4D97-AF65-F5344CB8AC3E}">
        <p14:creationId xmlns:p14="http://schemas.microsoft.com/office/powerpoint/2010/main" val="21853907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5D0072-AE23-48E5-9354-D195CAF3CEAB}" type="slidenum">
              <a:rPr lang="en-US" smtClean="0"/>
              <a:t>28</a:t>
            </a:fld>
            <a:endParaRPr lang="en-US"/>
          </a:p>
        </p:txBody>
      </p:sp>
    </p:spTree>
    <p:extLst>
      <p:ext uri="{BB962C8B-B14F-4D97-AF65-F5344CB8AC3E}">
        <p14:creationId xmlns:p14="http://schemas.microsoft.com/office/powerpoint/2010/main" val="21115058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52A1BE-3240-F622-D070-EC3A11050F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0761D5-5FD2-A850-1FCC-851F77FA52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344F43-C9BD-6E03-A85B-8C2BA17C1F3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8A59D15-0B49-1672-26B0-98932A01B485}"/>
              </a:ext>
            </a:extLst>
          </p:cNvPr>
          <p:cNvSpPr>
            <a:spLocks noGrp="1"/>
          </p:cNvSpPr>
          <p:nvPr>
            <p:ph type="sldNum" sz="quarter" idx="5"/>
          </p:nvPr>
        </p:nvSpPr>
        <p:spPr/>
        <p:txBody>
          <a:bodyPr/>
          <a:lstStyle/>
          <a:p>
            <a:fld id="{185D0072-AE23-48E5-9354-D195CAF3CEAB}" type="slidenum">
              <a:rPr lang="en-US" smtClean="0"/>
              <a:t>29</a:t>
            </a:fld>
            <a:endParaRPr lang="en-US"/>
          </a:p>
        </p:txBody>
      </p:sp>
    </p:spTree>
    <p:extLst>
      <p:ext uri="{BB962C8B-B14F-4D97-AF65-F5344CB8AC3E}">
        <p14:creationId xmlns:p14="http://schemas.microsoft.com/office/powerpoint/2010/main" val="2177711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Hot In-Place Recycling (HIPR), Cold In-Place Recycling (CIR), and Full-Depth Reclamation (FDR) are all technologies and techniques used in the asphalt recycling process. </a:t>
            </a:r>
          </a:p>
        </p:txBody>
      </p:sp>
      <p:sp>
        <p:nvSpPr>
          <p:cNvPr id="4" name="Slide Number Placeholder 3"/>
          <p:cNvSpPr>
            <a:spLocks noGrp="1"/>
          </p:cNvSpPr>
          <p:nvPr>
            <p:ph type="sldNum" sz="quarter" idx="5"/>
          </p:nvPr>
        </p:nvSpPr>
        <p:spPr/>
        <p:txBody>
          <a:bodyPr/>
          <a:lstStyle/>
          <a:p>
            <a:fld id="{8F907124-7733-44FC-908A-900FF903C5FC}" type="slidenum">
              <a:rPr lang="en-US" smtClean="0"/>
              <a:t>32</a:t>
            </a:fld>
            <a:endParaRPr lang="en-US"/>
          </a:p>
        </p:txBody>
      </p:sp>
    </p:spTree>
    <p:extLst>
      <p:ext uri="{BB962C8B-B14F-4D97-AF65-F5344CB8AC3E}">
        <p14:creationId xmlns:p14="http://schemas.microsoft.com/office/powerpoint/2010/main" val="40609593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is an opportunity for the audience to ask questions and engage in a dialogue about specific interests or concerns. By opening the floor for discussion, we can address any lingering questions or uncertainties and ensure that the audience walks away with a comprehensive understanding of the content presented.</a:t>
            </a:r>
          </a:p>
        </p:txBody>
      </p:sp>
      <p:sp>
        <p:nvSpPr>
          <p:cNvPr id="4" name="Slide Number Placeholder 3"/>
          <p:cNvSpPr>
            <a:spLocks noGrp="1"/>
          </p:cNvSpPr>
          <p:nvPr>
            <p:ph type="sldNum" sz="quarter" idx="5"/>
          </p:nvPr>
        </p:nvSpPr>
        <p:spPr/>
        <p:txBody>
          <a:bodyPr/>
          <a:lstStyle/>
          <a:p>
            <a:fld id="{8F907124-7733-44FC-908A-900FF903C5FC}" type="slidenum">
              <a:rPr lang="en-US" smtClean="0"/>
              <a:t>38</a:t>
            </a:fld>
            <a:endParaRPr lang="en-US"/>
          </a:p>
        </p:txBody>
      </p:sp>
    </p:spTree>
    <p:extLst>
      <p:ext uri="{BB962C8B-B14F-4D97-AF65-F5344CB8AC3E}">
        <p14:creationId xmlns:p14="http://schemas.microsoft.com/office/powerpoint/2010/main" val="2421685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section, we will discuss the basic concept of Recycled Asphalt Pavement (RAP), its brief history and evolution. We will also highlight the importance of recycling asphalt and the environmental and economic benefits it provides.</a:t>
            </a:r>
          </a:p>
        </p:txBody>
      </p:sp>
      <p:sp>
        <p:nvSpPr>
          <p:cNvPr id="4" name="Slide Number Placeholder 3"/>
          <p:cNvSpPr>
            <a:spLocks noGrp="1"/>
          </p:cNvSpPr>
          <p:nvPr>
            <p:ph type="sldNum" sz="quarter" idx="5"/>
          </p:nvPr>
        </p:nvSpPr>
        <p:spPr/>
        <p:txBody>
          <a:bodyPr/>
          <a:lstStyle/>
          <a:p>
            <a:fld id="{A382A068-E303-4EE8-8F7F-B4D7BEF8005E}" type="slidenum">
              <a:rPr lang="en-US" smtClean="0"/>
              <a:t>3</a:t>
            </a:fld>
            <a:endParaRPr lang="en-US"/>
          </a:p>
        </p:txBody>
      </p:sp>
    </p:spTree>
    <p:extLst>
      <p:ext uri="{BB962C8B-B14F-4D97-AF65-F5344CB8AC3E}">
        <p14:creationId xmlns:p14="http://schemas.microsoft.com/office/powerpoint/2010/main" val="41305810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185D0072-AE23-48E5-9354-D195CAF3CEAB}" type="slidenum">
              <a:rPr lang="en-US" smtClean="0"/>
              <a:t>5</a:t>
            </a:fld>
            <a:endParaRPr lang="en-US"/>
          </a:p>
        </p:txBody>
      </p:sp>
    </p:spTree>
    <p:extLst>
      <p:ext uri="{BB962C8B-B14F-4D97-AF65-F5344CB8AC3E}">
        <p14:creationId xmlns:p14="http://schemas.microsoft.com/office/powerpoint/2010/main" val="3727380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382549-9B98-14F2-97D4-140DE6C57B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DB4738-6B23-6985-B2BB-C477E9EE7E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89D006-CBCF-E81E-20F9-144ABDC41108}"/>
              </a:ext>
            </a:extLst>
          </p:cNvPr>
          <p:cNvSpPr>
            <a:spLocks noGrp="1"/>
          </p:cNvSpPr>
          <p:nvPr>
            <p:ph type="body" idx="1"/>
          </p:nvPr>
        </p:nvSpPr>
        <p:spPr/>
        <p:txBody>
          <a:bodyPr/>
          <a:lstStyle/>
          <a:p>
            <a:r>
              <a:rPr lang="en-US" dirty="0"/>
              <a:t>Cost savings – reduces materials costs</a:t>
            </a:r>
          </a:p>
          <a:p>
            <a:r>
              <a:rPr lang="en-US" dirty="0"/>
              <a:t>Efficient resource use – new modern milling techniques minimize harvesting waste</a:t>
            </a:r>
          </a:p>
          <a:p>
            <a:r>
              <a:rPr lang="en-US" dirty="0"/>
              <a:t>Better quality control with new processing methods</a:t>
            </a:r>
          </a:p>
          <a:p>
            <a:r>
              <a:rPr lang="en-US" dirty="0"/>
              <a:t>Lower material costs for virgin aggregates and asphalt</a:t>
            </a:r>
          </a:p>
          <a:p>
            <a:endParaRPr lang="en-US" dirty="0"/>
          </a:p>
          <a:p>
            <a:endParaRPr lang="en-US" dirty="0"/>
          </a:p>
        </p:txBody>
      </p:sp>
      <p:sp>
        <p:nvSpPr>
          <p:cNvPr id="4" name="Slide Number Placeholder 3">
            <a:extLst>
              <a:ext uri="{FF2B5EF4-FFF2-40B4-BE49-F238E27FC236}">
                <a16:creationId xmlns:a16="http://schemas.microsoft.com/office/drawing/2014/main" id="{B63AEB5A-03A2-3BA4-F5A8-4341D6C341FC}"/>
              </a:ext>
            </a:extLst>
          </p:cNvPr>
          <p:cNvSpPr>
            <a:spLocks noGrp="1"/>
          </p:cNvSpPr>
          <p:nvPr>
            <p:ph type="sldNum" sz="quarter" idx="5"/>
          </p:nvPr>
        </p:nvSpPr>
        <p:spPr/>
        <p:txBody>
          <a:bodyPr/>
          <a:lstStyle/>
          <a:p>
            <a:fld id="{185D0072-AE23-48E5-9354-D195CAF3CEAB}" type="slidenum">
              <a:rPr lang="en-US" smtClean="0"/>
              <a:t>6</a:t>
            </a:fld>
            <a:endParaRPr lang="en-US"/>
          </a:p>
        </p:txBody>
      </p:sp>
    </p:spTree>
    <p:extLst>
      <p:ext uri="{BB962C8B-B14F-4D97-AF65-F5344CB8AC3E}">
        <p14:creationId xmlns:p14="http://schemas.microsoft.com/office/powerpoint/2010/main" val="15061163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lifecycle of asphalt pavement begins with its initial installation, lasting between 10 to 20 years. Once the asphalt deteriorates, it can be reclaimed and processed into Reclaimed Asphalt Pavement (RAP). This process not only conserves natural resources but also significantly reduces waste. While RAP can be reused multiple times, it's essential to monitor its quality as it may degrade over time.</a:t>
            </a:r>
          </a:p>
        </p:txBody>
      </p:sp>
      <p:sp>
        <p:nvSpPr>
          <p:cNvPr id="4" name="Slide Number Placeholder 3"/>
          <p:cNvSpPr>
            <a:spLocks noGrp="1"/>
          </p:cNvSpPr>
          <p:nvPr>
            <p:ph type="sldNum" sz="quarter" idx="5"/>
          </p:nvPr>
        </p:nvSpPr>
        <p:spPr/>
        <p:txBody>
          <a:bodyPr/>
          <a:lstStyle/>
          <a:p>
            <a:fld id="{185D0072-AE23-48E5-9354-D195CAF3CEAB}" type="slidenum">
              <a:rPr lang="en-US" smtClean="0"/>
              <a:t>7</a:t>
            </a:fld>
            <a:endParaRPr lang="en-US"/>
          </a:p>
        </p:txBody>
      </p:sp>
    </p:spTree>
    <p:extLst>
      <p:ext uri="{BB962C8B-B14F-4D97-AF65-F5344CB8AC3E}">
        <p14:creationId xmlns:p14="http://schemas.microsoft.com/office/powerpoint/2010/main" val="3991233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Rap replacement is typically 15 – 50% in hot mix asphalt, FDR, CIR, </a:t>
            </a:r>
            <a:r>
              <a:rPr lang="en-US" dirty="0" err="1"/>
              <a:t>etc</a:t>
            </a:r>
            <a:endParaRPr lang="en-US" dirty="0"/>
          </a:p>
          <a:p>
            <a:r>
              <a:rPr lang="en-US" dirty="0"/>
              <a:t>Rap in base course – good compaction properties and increases structural integrity</a:t>
            </a:r>
          </a:p>
          <a:p>
            <a:r>
              <a:rPr lang="en-US" dirty="0"/>
              <a:t>Erosion control and landscaping – easy to compact and can stabilize areas prone to erosion.</a:t>
            </a:r>
          </a:p>
        </p:txBody>
      </p:sp>
      <p:sp>
        <p:nvSpPr>
          <p:cNvPr id="4" name="Slide Number Placeholder 3"/>
          <p:cNvSpPr>
            <a:spLocks noGrp="1"/>
          </p:cNvSpPr>
          <p:nvPr>
            <p:ph type="sldNum" sz="quarter" idx="5"/>
          </p:nvPr>
        </p:nvSpPr>
        <p:spPr/>
        <p:txBody>
          <a:bodyPr/>
          <a:lstStyle/>
          <a:p>
            <a:fld id="{185D0072-AE23-48E5-9354-D195CAF3CEAB}" type="slidenum">
              <a:rPr lang="en-US" smtClean="0"/>
              <a:t>8</a:t>
            </a:fld>
            <a:endParaRPr lang="en-US"/>
          </a:p>
        </p:txBody>
      </p:sp>
    </p:spTree>
    <p:extLst>
      <p:ext uri="{BB962C8B-B14F-4D97-AF65-F5344CB8AC3E}">
        <p14:creationId xmlns:p14="http://schemas.microsoft.com/office/powerpoint/2010/main" val="26774243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Rap can be recycled many times in new asphalt mixes however there are limits to the # of times it can be reused without degrading the quality.  </a:t>
            </a:r>
          </a:p>
          <a:p>
            <a:r>
              <a:rPr lang="en-US" dirty="0"/>
              <a:t>Material degradation the aggregate and binder deteriorate leading to workability, adhesion and long term performance</a:t>
            </a:r>
          </a:p>
          <a:p>
            <a:r>
              <a:rPr lang="en-US" dirty="0"/>
              <a:t>Limited disposal – use it in landscaping or not paving applications instead of putting in landfill</a:t>
            </a:r>
          </a:p>
          <a:p>
            <a:r>
              <a:rPr lang="en-US" dirty="0"/>
              <a:t>Innovation – research and innovation are on going to explore new uses – possibly even incorporating into different industries</a:t>
            </a:r>
          </a:p>
        </p:txBody>
      </p:sp>
      <p:sp>
        <p:nvSpPr>
          <p:cNvPr id="4" name="Slide Number Placeholder 3"/>
          <p:cNvSpPr>
            <a:spLocks noGrp="1"/>
          </p:cNvSpPr>
          <p:nvPr>
            <p:ph type="sldNum" sz="quarter" idx="5"/>
          </p:nvPr>
        </p:nvSpPr>
        <p:spPr/>
        <p:txBody>
          <a:bodyPr/>
          <a:lstStyle/>
          <a:p>
            <a:fld id="{185D0072-AE23-48E5-9354-D195CAF3CEAB}" type="slidenum">
              <a:rPr lang="en-US" smtClean="0"/>
              <a:t>9</a:t>
            </a:fld>
            <a:endParaRPr lang="en-US"/>
          </a:p>
        </p:txBody>
      </p:sp>
    </p:spTree>
    <p:extLst>
      <p:ext uri="{BB962C8B-B14F-4D97-AF65-F5344CB8AC3E}">
        <p14:creationId xmlns:p14="http://schemas.microsoft.com/office/powerpoint/2010/main" val="13409356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82A068-E303-4EE8-8F7F-B4D7BEF8005E}" type="slidenum">
              <a:rPr lang="en-US" smtClean="0"/>
              <a:t>10</a:t>
            </a:fld>
            <a:endParaRPr lang="en-US"/>
          </a:p>
        </p:txBody>
      </p:sp>
    </p:spTree>
    <p:extLst>
      <p:ext uri="{BB962C8B-B14F-4D97-AF65-F5344CB8AC3E}">
        <p14:creationId xmlns:p14="http://schemas.microsoft.com/office/powerpoint/2010/main" val="3735424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FCDDA-237A-D91F-DEAC-38B65147A1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97BF754-D6F0-8E93-FB0D-F3F61DBF02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8B70BE-9AFC-9BE0-0C12-B06D9C766947}"/>
              </a:ext>
            </a:extLst>
          </p:cNvPr>
          <p:cNvSpPr>
            <a:spLocks noGrp="1"/>
          </p:cNvSpPr>
          <p:nvPr>
            <p:ph type="dt" sz="half" idx="10"/>
          </p:nvPr>
        </p:nvSpPr>
        <p:spPr/>
        <p:txBody>
          <a:bodyPr/>
          <a:lstStyle/>
          <a:p>
            <a:fld id="{2E5B99C7-9E22-41B7-BF45-FC54146E488D}" type="datetimeFigureOut">
              <a:rPr lang="en-US" smtClean="0"/>
              <a:t>2/28/2025</a:t>
            </a:fld>
            <a:endParaRPr lang="en-US"/>
          </a:p>
        </p:txBody>
      </p:sp>
      <p:sp>
        <p:nvSpPr>
          <p:cNvPr id="5" name="Footer Placeholder 4">
            <a:extLst>
              <a:ext uri="{FF2B5EF4-FFF2-40B4-BE49-F238E27FC236}">
                <a16:creationId xmlns:a16="http://schemas.microsoft.com/office/drawing/2014/main" id="{B5A28DF8-8769-685F-FA83-7747067D4E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E19F4D-7D0A-E5CC-87C0-D9DB3235F96B}"/>
              </a:ext>
            </a:extLst>
          </p:cNvPr>
          <p:cNvSpPr>
            <a:spLocks noGrp="1"/>
          </p:cNvSpPr>
          <p:nvPr>
            <p:ph type="sldNum" sz="quarter" idx="12"/>
          </p:nvPr>
        </p:nvSpPr>
        <p:spPr/>
        <p:txBody>
          <a:bodyPr/>
          <a:lstStyle/>
          <a:p>
            <a:fld id="{C8D8D619-6C14-4622-8594-1AFF38FA8B23}" type="slidenum">
              <a:rPr lang="en-US" smtClean="0"/>
              <a:t>‹#›</a:t>
            </a:fld>
            <a:endParaRPr lang="en-US"/>
          </a:p>
        </p:txBody>
      </p:sp>
    </p:spTree>
    <p:extLst>
      <p:ext uri="{BB962C8B-B14F-4D97-AF65-F5344CB8AC3E}">
        <p14:creationId xmlns:p14="http://schemas.microsoft.com/office/powerpoint/2010/main" val="19429298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5112C-8DF1-4168-B7DB-EF88EAE91A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C33B389-9885-8D79-A32D-30633EB8EF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27288D-E30F-45F8-4E46-6B97635AE669}"/>
              </a:ext>
            </a:extLst>
          </p:cNvPr>
          <p:cNvSpPr>
            <a:spLocks noGrp="1"/>
          </p:cNvSpPr>
          <p:nvPr>
            <p:ph type="dt" sz="half" idx="10"/>
          </p:nvPr>
        </p:nvSpPr>
        <p:spPr/>
        <p:txBody>
          <a:bodyPr/>
          <a:lstStyle/>
          <a:p>
            <a:fld id="{2E5B99C7-9E22-41B7-BF45-FC54146E488D}" type="datetimeFigureOut">
              <a:rPr lang="en-US" smtClean="0"/>
              <a:t>2/28/2025</a:t>
            </a:fld>
            <a:endParaRPr lang="en-US"/>
          </a:p>
        </p:txBody>
      </p:sp>
      <p:sp>
        <p:nvSpPr>
          <p:cNvPr id="5" name="Footer Placeholder 4">
            <a:extLst>
              <a:ext uri="{FF2B5EF4-FFF2-40B4-BE49-F238E27FC236}">
                <a16:creationId xmlns:a16="http://schemas.microsoft.com/office/drawing/2014/main" id="{6FDC1864-CEC3-29CA-7360-5F33284D8D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D0F1D3-6938-43F5-C000-68A7E38D3EFD}"/>
              </a:ext>
            </a:extLst>
          </p:cNvPr>
          <p:cNvSpPr>
            <a:spLocks noGrp="1"/>
          </p:cNvSpPr>
          <p:nvPr>
            <p:ph type="sldNum" sz="quarter" idx="12"/>
          </p:nvPr>
        </p:nvSpPr>
        <p:spPr/>
        <p:txBody>
          <a:bodyPr/>
          <a:lstStyle/>
          <a:p>
            <a:fld id="{C8D8D619-6C14-4622-8594-1AFF38FA8B23}" type="slidenum">
              <a:rPr lang="en-US" smtClean="0"/>
              <a:t>‹#›</a:t>
            </a:fld>
            <a:endParaRPr lang="en-US"/>
          </a:p>
        </p:txBody>
      </p:sp>
    </p:spTree>
    <p:extLst>
      <p:ext uri="{BB962C8B-B14F-4D97-AF65-F5344CB8AC3E}">
        <p14:creationId xmlns:p14="http://schemas.microsoft.com/office/powerpoint/2010/main" val="28328385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FD46D9E-84A3-1D89-D7A0-827F0B513CF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EA92114-E690-ADC1-E52A-3ACD5D0F95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7AF587-C98E-4F89-40B0-33E81D22B5D9}"/>
              </a:ext>
            </a:extLst>
          </p:cNvPr>
          <p:cNvSpPr>
            <a:spLocks noGrp="1"/>
          </p:cNvSpPr>
          <p:nvPr>
            <p:ph type="dt" sz="half" idx="10"/>
          </p:nvPr>
        </p:nvSpPr>
        <p:spPr/>
        <p:txBody>
          <a:bodyPr/>
          <a:lstStyle/>
          <a:p>
            <a:fld id="{2E5B99C7-9E22-41B7-BF45-FC54146E488D}" type="datetimeFigureOut">
              <a:rPr lang="en-US" smtClean="0"/>
              <a:t>2/28/2025</a:t>
            </a:fld>
            <a:endParaRPr lang="en-US"/>
          </a:p>
        </p:txBody>
      </p:sp>
      <p:sp>
        <p:nvSpPr>
          <p:cNvPr id="5" name="Footer Placeholder 4">
            <a:extLst>
              <a:ext uri="{FF2B5EF4-FFF2-40B4-BE49-F238E27FC236}">
                <a16:creationId xmlns:a16="http://schemas.microsoft.com/office/drawing/2014/main" id="{9DE8A4AF-3246-B6A7-EBDE-393261EF97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EA075F-8A19-4FBC-5AE7-42FDB972D848}"/>
              </a:ext>
            </a:extLst>
          </p:cNvPr>
          <p:cNvSpPr>
            <a:spLocks noGrp="1"/>
          </p:cNvSpPr>
          <p:nvPr>
            <p:ph type="sldNum" sz="quarter" idx="12"/>
          </p:nvPr>
        </p:nvSpPr>
        <p:spPr/>
        <p:txBody>
          <a:bodyPr/>
          <a:lstStyle/>
          <a:p>
            <a:fld id="{C8D8D619-6C14-4622-8594-1AFF38FA8B23}" type="slidenum">
              <a:rPr lang="en-US" smtClean="0"/>
              <a:t>‹#›</a:t>
            </a:fld>
            <a:endParaRPr lang="en-US"/>
          </a:p>
        </p:txBody>
      </p:sp>
    </p:spTree>
    <p:extLst>
      <p:ext uri="{BB962C8B-B14F-4D97-AF65-F5344CB8AC3E}">
        <p14:creationId xmlns:p14="http://schemas.microsoft.com/office/powerpoint/2010/main" val="33760203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87E23-1C6F-3DC4-A3D4-47F4A07E75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21ACEE-6455-59DC-FE6E-B93F1C7BB3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C69113-5F43-0A4D-5920-F7FFA69931DF}"/>
              </a:ext>
            </a:extLst>
          </p:cNvPr>
          <p:cNvSpPr>
            <a:spLocks noGrp="1"/>
          </p:cNvSpPr>
          <p:nvPr>
            <p:ph type="dt" sz="half" idx="10"/>
          </p:nvPr>
        </p:nvSpPr>
        <p:spPr/>
        <p:txBody>
          <a:bodyPr/>
          <a:lstStyle/>
          <a:p>
            <a:fld id="{2E5B99C7-9E22-41B7-BF45-FC54146E488D}" type="datetimeFigureOut">
              <a:rPr lang="en-US" smtClean="0"/>
              <a:t>2/28/2025</a:t>
            </a:fld>
            <a:endParaRPr lang="en-US"/>
          </a:p>
        </p:txBody>
      </p:sp>
      <p:sp>
        <p:nvSpPr>
          <p:cNvPr id="5" name="Footer Placeholder 4">
            <a:extLst>
              <a:ext uri="{FF2B5EF4-FFF2-40B4-BE49-F238E27FC236}">
                <a16:creationId xmlns:a16="http://schemas.microsoft.com/office/drawing/2014/main" id="{B12665C8-510C-B8E1-18AF-2A1DEAC3F0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2D97A8-1D92-A877-CCFA-E504876151E7}"/>
              </a:ext>
            </a:extLst>
          </p:cNvPr>
          <p:cNvSpPr>
            <a:spLocks noGrp="1"/>
          </p:cNvSpPr>
          <p:nvPr>
            <p:ph type="sldNum" sz="quarter" idx="12"/>
          </p:nvPr>
        </p:nvSpPr>
        <p:spPr/>
        <p:txBody>
          <a:bodyPr/>
          <a:lstStyle/>
          <a:p>
            <a:fld id="{C8D8D619-6C14-4622-8594-1AFF38FA8B23}" type="slidenum">
              <a:rPr lang="en-US" smtClean="0"/>
              <a:t>‹#›</a:t>
            </a:fld>
            <a:endParaRPr lang="en-US"/>
          </a:p>
        </p:txBody>
      </p:sp>
    </p:spTree>
    <p:extLst>
      <p:ext uri="{BB962C8B-B14F-4D97-AF65-F5344CB8AC3E}">
        <p14:creationId xmlns:p14="http://schemas.microsoft.com/office/powerpoint/2010/main" val="15425583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018A4-A328-2E18-A3D5-5E206EF45C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14B5818-14D0-67BF-ADFB-16F6326C6C6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432BE6-0D74-97A9-422A-875ED2E33085}"/>
              </a:ext>
            </a:extLst>
          </p:cNvPr>
          <p:cNvSpPr>
            <a:spLocks noGrp="1"/>
          </p:cNvSpPr>
          <p:nvPr>
            <p:ph type="dt" sz="half" idx="10"/>
          </p:nvPr>
        </p:nvSpPr>
        <p:spPr/>
        <p:txBody>
          <a:bodyPr/>
          <a:lstStyle/>
          <a:p>
            <a:fld id="{2E5B99C7-9E22-41B7-BF45-FC54146E488D}" type="datetimeFigureOut">
              <a:rPr lang="en-US" smtClean="0"/>
              <a:t>2/28/2025</a:t>
            </a:fld>
            <a:endParaRPr lang="en-US"/>
          </a:p>
        </p:txBody>
      </p:sp>
      <p:sp>
        <p:nvSpPr>
          <p:cNvPr id="5" name="Footer Placeholder 4">
            <a:extLst>
              <a:ext uri="{FF2B5EF4-FFF2-40B4-BE49-F238E27FC236}">
                <a16:creationId xmlns:a16="http://schemas.microsoft.com/office/drawing/2014/main" id="{83D00BF2-A111-493A-8B52-0098F47437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92FFA2-E194-F917-3F6C-1FB377BC1EF1}"/>
              </a:ext>
            </a:extLst>
          </p:cNvPr>
          <p:cNvSpPr>
            <a:spLocks noGrp="1"/>
          </p:cNvSpPr>
          <p:nvPr>
            <p:ph type="sldNum" sz="quarter" idx="12"/>
          </p:nvPr>
        </p:nvSpPr>
        <p:spPr/>
        <p:txBody>
          <a:bodyPr/>
          <a:lstStyle/>
          <a:p>
            <a:fld id="{C8D8D619-6C14-4622-8594-1AFF38FA8B23}" type="slidenum">
              <a:rPr lang="en-US" smtClean="0"/>
              <a:t>‹#›</a:t>
            </a:fld>
            <a:endParaRPr lang="en-US"/>
          </a:p>
        </p:txBody>
      </p:sp>
    </p:spTree>
    <p:extLst>
      <p:ext uri="{BB962C8B-B14F-4D97-AF65-F5344CB8AC3E}">
        <p14:creationId xmlns:p14="http://schemas.microsoft.com/office/powerpoint/2010/main" val="420075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3767A-27B1-C14B-8042-8CE95BF290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7BED0E-C5EF-4609-1C7A-21FE98875EA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3C7969-1EEC-B904-B3A7-6CA0637AA02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D4484AA-9550-DB22-34F5-475158B5BC07}"/>
              </a:ext>
            </a:extLst>
          </p:cNvPr>
          <p:cNvSpPr>
            <a:spLocks noGrp="1"/>
          </p:cNvSpPr>
          <p:nvPr>
            <p:ph type="dt" sz="half" idx="10"/>
          </p:nvPr>
        </p:nvSpPr>
        <p:spPr/>
        <p:txBody>
          <a:bodyPr/>
          <a:lstStyle/>
          <a:p>
            <a:fld id="{2E5B99C7-9E22-41B7-BF45-FC54146E488D}" type="datetimeFigureOut">
              <a:rPr lang="en-US" smtClean="0"/>
              <a:t>2/28/2025</a:t>
            </a:fld>
            <a:endParaRPr lang="en-US"/>
          </a:p>
        </p:txBody>
      </p:sp>
      <p:sp>
        <p:nvSpPr>
          <p:cNvPr id="6" name="Footer Placeholder 5">
            <a:extLst>
              <a:ext uri="{FF2B5EF4-FFF2-40B4-BE49-F238E27FC236}">
                <a16:creationId xmlns:a16="http://schemas.microsoft.com/office/drawing/2014/main" id="{DEA6575B-306E-657C-DA0C-E38B60D3FA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41F47A-946D-08D4-8239-FF4D685ED1A4}"/>
              </a:ext>
            </a:extLst>
          </p:cNvPr>
          <p:cNvSpPr>
            <a:spLocks noGrp="1"/>
          </p:cNvSpPr>
          <p:nvPr>
            <p:ph type="sldNum" sz="quarter" idx="12"/>
          </p:nvPr>
        </p:nvSpPr>
        <p:spPr/>
        <p:txBody>
          <a:bodyPr/>
          <a:lstStyle/>
          <a:p>
            <a:fld id="{C8D8D619-6C14-4622-8594-1AFF38FA8B23}" type="slidenum">
              <a:rPr lang="en-US" smtClean="0"/>
              <a:t>‹#›</a:t>
            </a:fld>
            <a:endParaRPr lang="en-US"/>
          </a:p>
        </p:txBody>
      </p:sp>
    </p:spTree>
    <p:extLst>
      <p:ext uri="{BB962C8B-B14F-4D97-AF65-F5344CB8AC3E}">
        <p14:creationId xmlns:p14="http://schemas.microsoft.com/office/powerpoint/2010/main" val="954129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9DBDA-6A0B-470C-C3D8-0F1BA787E18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C1ABDEB-CA18-3058-266F-CDC29B668E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6AA338-0735-F4F0-E7F2-A6F7F8C237B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1B6F3A-8A27-7E7F-2145-0E8F764C56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7779EB-B285-30A1-C5EE-420F0852BF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A088694-4590-BE88-4ADA-6368663EDB94}"/>
              </a:ext>
            </a:extLst>
          </p:cNvPr>
          <p:cNvSpPr>
            <a:spLocks noGrp="1"/>
          </p:cNvSpPr>
          <p:nvPr>
            <p:ph type="dt" sz="half" idx="10"/>
          </p:nvPr>
        </p:nvSpPr>
        <p:spPr/>
        <p:txBody>
          <a:bodyPr/>
          <a:lstStyle/>
          <a:p>
            <a:fld id="{2E5B99C7-9E22-41B7-BF45-FC54146E488D}" type="datetimeFigureOut">
              <a:rPr lang="en-US" smtClean="0"/>
              <a:t>2/28/2025</a:t>
            </a:fld>
            <a:endParaRPr lang="en-US"/>
          </a:p>
        </p:txBody>
      </p:sp>
      <p:sp>
        <p:nvSpPr>
          <p:cNvPr id="8" name="Footer Placeholder 7">
            <a:extLst>
              <a:ext uri="{FF2B5EF4-FFF2-40B4-BE49-F238E27FC236}">
                <a16:creationId xmlns:a16="http://schemas.microsoft.com/office/drawing/2014/main" id="{E4842E69-68D4-5E91-B51C-DD8FD93BF32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692497-2945-572D-BC4D-0C2682BF582F}"/>
              </a:ext>
            </a:extLst>
          </p:cNvPr>
          <p:cNvSpPr>
            <a:spLocks noGrp="1"/>
          </p:cNvSpPr>
          <p:nvPr>
            <p:ph type="sldNum" sz="quarter" idx="12"/>
          </p:nvPr>
        </p:nvSpPr>
        <p:spPr/>
        <p:txBody>
          <a:bodyPr/>
          <a:lstStyle/>
          <a:p>
            <a:fld id="{C8D8D619-6C14-4622-8594-1AFF38FA8B23}" type="slidenum">
              <a:rPr lang="en-US" smtClean="0"/>
              <a:t>‹#›</a:t>
            </a:fld>
            <a:endParaRPr lang="en-US"/>
          </a:p>
        </p:txBody>
      </p:sp>
    </p:spTree>
    <p:extLst>
      <p:ext uri="{BB962C8B-B14F-4D97-AF65-F5344CB8AC3E}">
        <p14:creationId xmlns:p14="http://schemas.microsoft.com/office/powerpoint/2010/main" val="2860729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AEF99-4328-F764-3A33-CC9CE0CDDCE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3D145B-1001-E03C-2688-222AF111A487}"/>
              </a:ext>
            </a:extLst>
          </p:cNvPr>
          <p:cNvSpPr>
            <a:spLocks noGrp="1"/>
          </p:cNvSpPr>
          <p:nvPr>
            <p:ph type="dt" sz="half" idx="10"/>
          </p:nvPr>
        </p:nvSpPr>
        <p:spPr/>
        <p:txBody>
          <a:bodyPr/>
          <a:lstStyle/>
          <a:p>
            <a:fld id="{2E5B99C7-9E22-41B7-BF45-FC54146E488D}" type="datetimeFigureOut">
              <a:rPr lang="en-US" smtClean="0"/>
              <a:t>2/28/2025</a:t>
            </a:fld>
            <a:endParaRPr lang="en-US"/>
          </a:p>
        </p:txBody>
      </p:sp>
      <p:sp>
        <p:nvSpPr>
          <p:cNvPr id="4" name="Footer Placeholder 3">
            <a:extLst>
              <a:ext uri="{FF2B5EF4-FFF2-40B4-BE49-F238E27FC236}">
                <a16:creationId xmlns:a16="http://schemas.microsoft.com/office/drawing/2014/main" id="{909799F9-AE1A-663F-2604-DB7543BF6E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9BFDA1-AD9F-8A0C-1992-F2E0B6BB1D38}"/>
              </a:ext>
            </a:extLst>
          </p:cNvPr>
          <p:cNvSpPr>
            <a:spLocks noGrp="1"/>
          </p:cNvSpPr>
          <p:nvPr>
            <p:ph type="sldNum" sz="quarter" idx="12"/>
          </p:nvPr>
        </p:nvSpPr>
        <p:spPr/>
        <p:txBody>
          <a:bodyPr/>
          <a:lstStyle/>
          <a:p>
            <a:fld id="{C8D8D619-6C14-4622-8594-1AFF38FA8B23}" type="slidenum">
              <a:rPr lang="en-US" smtClean="0"/>
              <a:t>‹#›</a:t>
            </a:fld>
            <a:endParaRPr lang="en-US"/>
          </a:p>
        </p:txBody>
      </p:sp>
    </p:spTree>
    <p:extLst>
      <p:ext uri="{BB962C8B-B14F-4D97-AF65-F5344CB8AC3E}">
        <p14:creationId xmlns:p14="http://schemas.microsoft.com/office/powerpoint/2010/main" val="2133861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5D129F-AF96-11D8-515B-3DFFAE297771}"/>
              </a:ext>
            </a:extLst>
          </p:cNvPr>
          <p:cNvSpPr>
            <a:spLocks noGrp="1"/>
          </p:cNvSpPr>
          <p:nvPr>
            <p:ph type="dt" sz="half" idx="10"/>
          </p:nvPr>
        </p:nvSpPr>
        <p:spPr/>
        <p:txBody>
          <a:bodyPr/>
          <a:lstStyle/>
          <a:p>
            <a:fld id="{2E5B99C7-9E22-41B7-BF45-FC54146E488D}" type="datetimeFigureOut">
              <a:rPr lang="en-US" smtClean="0"/>
              <a:t>2/28/2025</a:t>
            </a:fld>
            <a:endParaRPr lang="en-US"/>
          </a:p>
        </p:txBody>
      </p:sp>
      <p:sp>
        <p:nvSpPr>
          <p:cNvPr id="3" name="Footer Placeholder 2">
            <a:extLst>
              <a:ext uri="{FF2B5EF4-FFF2-40B4-BE49-F238E27FC236}">
                <a16:creationId xmlns:a16="http://schemas.microsoft.com/office/drawing/2014/main" id="{1EAB330A-2C28-CEBA-00CB-E01433480D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72A034F-2356-2C49-6D39-E1CF835FF0E8}"/>
              </a:ext>
            </a:extLst>
          </p:cNvPr>
          <p:cNvSpPr>
            <a:spLocks noGrp="1"/>
          </p:cNvSpPr>
          <p:nvPr>
            <p:ph type="sldNum" sz="quarter" idx="12"/>
          </p:nvPr>
        </p:nvSpPr>
        <p:spPr/>
        <p:txBody>
          <a:bodyPr/>
          <a:lstStyle/>
          <a:p>
            <a:fld id="{C8D8D619-6C14-4622-8594-1AFF38FA8B23}" type="slidenum">
              <a:rPr lang="en-US" smtClean="0"/>
              <a:t>‹#›</a:t>
            </a:fld>
            <a:endParaRPr lang="en-US"/>
          </a:p>
        </p:txBody>
      </p:sp>
    </p:spTree>
    <p:extLst>
      <p:ext uri="{BB962C8B-B14F-4D97-AF65-F5344CB8AC3E}">
        <p14:creationId xmlns:p14="http://schemas.microsoft.com/office/powerpoint/2010/main" val="3852714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F2238-A84C-CDE3-5E20-7644D291B1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1A37259-C052-2741-3C18-D07D3F6912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F7F0BC-C313-27E1-1231-822C35E20F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061C2C-6928-4671-E80B-FADF958BBEC3}"/>
              </a:ext>
            </a:extLst>
          </p:cNvPr>
          <p:cNvSpPr>
            <a:spLocks noGrp="1"/>
          </p:cNvSpPr>
          <p:nvPr>
            <p:ph type="dt" sz="half" idx="10"/>
          </p:nvPr>
        </p:nvSpPr>
        <p:spPr/>
        <p:txBody>
          <a:bodyPr/>
          <a:lstStyle/>
          <a:p>
            <a:fld id="{2E5B99C7-9E22-41B7-BF45-FC54146E488D}" type="datetimeFigureOut">
              <a:rPr lang="en-US" smtClean="0"/>
              <a:t>2/28/2025</a:t>
            </a:fld>
            <a:endParaRPr lang="en-US"/>
          </a:p>
        </p:txBody>
      </p:sp>
      <p:sp>
        <p:nvSpPr>
          <p:cNvPr id="6" name="Footer Placeholder 5">
            <a:extLst>
              <a:ext uri="{FF2B5EF4-FFF2-40B4-BE49-F238E27FC236}">
                <a16:creationId xmlns:a16="http://schemas.microsoft.com/office/drawing/2014/main" id="{B09B26C9-77A4-C770-C2D7-1C085CDC8C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825F0D-1D41-85A4-FDE3-EB8982984827}"/>
              </a:ext>
            </a:extLst>
          </p:cNvPr>
          <p:cNvSpPr>
            <a:spLocks noGrp="1"/>
          </p:cNvSpPr>
          <p:nvPr>
            <p:ph type="sldNum" sz="quarter" idx="12"/>
          </p:nvPr>
        </p:nvSpPr>
        <p:spPr/>
        <p:txBody>
          <a:bodyPr/>
          <a:lstStyle/>
          <a:p>
            <a:fld id="{C8D8D619-6C14-4622-8594-1AFF38FA8B23}" type="slidenum">
              <a:rPr lang="en-US" smtClean="0"/>
              <a:t>‹#›</a:t>
            </a:fld>
            <a:endParaRPr lang="en-US"/>
          </a:p>
        </p:txBody>
      </p:sp>
    </p:spTree>
    <p:extLst>
      <p:ext uri="{BB962C8B-B14F-4D97-AF65-F5344CB8AC3E}">
        <p14:creationId xmlns:p14="http://schemas.microsoft.com/office/powerpoint/2010/main" val="2329333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CE4AB-E1F4-486B-AB10-BCF892335D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8F5B55D-1116-9774-8BFA-DCB6AB2FFB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955636-F441-364E-9176-79508811AB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6A2F8-22EC-5A63-2657-7D7CD00376E2}"/>
              </a:ext>
            </a:extLst>
          </p:cNvPr>
          <p:cNvSpPr>
            <a:spLocks noGrp="1"/>
          </p:cNvSpPr>
          <p:nvPr>
            <p:ph type="dt" sz="half" idx="10"/>
          </p:nvPr>
        </p:nvSpPr>
        <p:spPr/>
        <p:txBody>
          <a:bodyPr/>
          <a:lstStyle/>
          <a:p>
            <a:fld id="{2E5B99C7-9E22-41B7-BF45-FC54146E488D}" type="datetimeFigureOut">
              <a:rPr lang="en-US" smtClean="0"/>
              <a:t>2/28/2025</a:t>
            </a:fld>
            <a:endParaRPr lang="en-US"/>
          </a:p>
        </p:txBody>
      </p:sp>
      <p:sp>
        <p:nvSpPr>
          <p:cNvPr id="6" name="Footer Placeholder 5">
            <a:extLst>
              <a:ext uri="{FF2B5EF4-FFF2-40B4-BE49-F238E27FC236}">
                <a16:creationId xmlns:a16="http://schemas.microsoft.com/office/drawing/2014/main" id="{C3F1718C-32E9-6569-506C-0FDCAFB45B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751BFC-98AF-A08F-0033-108D215CE099}"/>
              </a:ext>
            </a:extLst>
          </p:cNvPr>
          <p:cNvSpPr>
            <a:spLocks noGrp="1"/>
          </p:cNvSpPr>
          <p:nvPr>
            <p:ph type="sldNum" sz="quarter" idx="12"/>
          </p:nvPr>
        </p:nvSpPr>
        <p:spPr/>
        <p:txBody>
          <a:bodyPr/>
          <a:lstStyle/>
          <a:p>
            <a:fld id="{C8D8D619-6C14-4622-8594-1AFF38FA8B23}" type="slidenum">
              <a:rPr lang="en-US" smtClean="0"/>
              <a:t>‹#›</a:t>
            </a:fld>
            <a:endParaRPr lang="en-US"/>
          </a:p>
        </p:txBody>
      </p:sp>
    </p:spTree>
    <p:extLst>
      <p:ext uri="{BB962C8B-B14F-4D97-AF65-F5344CB8AC3E}">
        <p14:creationId xmlns:p14="http://schemas.microsoft.com/office/powerpoint/2010/main" val="18358684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75ACE43-71E4-B024-C8FA-B27A8AE982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ADD6BD-2ECF-4A0D-4A52-F613909E06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C32BB9-983B-E969-EA11-71EFE15E15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E5B99C7-9E22-41B7-BF45-FC54146E488D}" type="datetimeFigureOut">
              <a:rPr lang="en-US" smtClean="0"/>
              <a:t>2/28/2025</a:t>
            </a:fld>
            <a:endParaRPr lang="en-US"/>
          </a:p>
        </p:txBody>
      </p:sp>
      <p:sp>
        <p:nvSpPr>
          <p:cNvPr id="5" name="Footer Placeholder 4">
            <a:extLst>
              <a:ext uri="{FF2B5EF4-FFF2-40B4-BE49-F238E27FC236}">
                <a16:creationId xmlns:a16="http://schemas.microsoft.com/office/drawing/2014/main" id="{2A1BF835-B528-77AD-53BE-AF0ECF7EED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7A98F28-7340-0F4B-D032-5F42CD303D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8D8D619-6C14-4622-8594-1AFF38FA8B23}" type="slidenum">
              <a:rPr lang="en-US" smtClean="0"/>
              <a:t>‹#›</a:t>
            </a:fld>
            <a:endParaRPr lang="en-US"/>
          </a:p>
        </p:txBody>
      </p:sp>
    </p:spTree>
    <p:extLst>
      <p:ext uri="{BB962C8B-B14F-4D97-AF65-F5344CB8AC3E}">
        <p14:creationId xmlns:p14="http://schemas.microsoft.com/office/powerpoint/2010/main" val="42751212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0.jpg"/></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hyperlink" Target="https://gopaaldhussa.wordpress.com/2024/02/23/asphalt-road-milling-an-overview/"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8.jfif"/><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8.jfif"/><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28.jfif"/><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38.jfif"/><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38.jfif"/><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A930249-8242-4E2B-AF17-C01826488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5BDD999-C5E1-4B3E-A710-768673819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4" name="Picture 3" descr="Madrid Spain. August 2, 2021. asphalt paver machine spreads asphalt on a street in Madrid">
            <a:extLst>
              <a:ext uri="{FF2B5EF4-FFF2-40B4-BE49-F238E27FC236}">
                <a16:creationId xmlns:a16="http://schemas.microsoft.com/office/drawing/2014/main" id="{280E3743-F129-434C-9023-D1E5A91374B1}"/>
              </a:ext>
            </a:extLst>
          </p:cNvPr>
          <p:cNvPicPr>
            <a:picLocks noChangeAspect="1"/>
          </p:cNvPicPr>
          <p:nvPr/>
        </p:nvPicPr>
        <p:blipFill>
          <a:blip r:embed="rId3">
            <a:alphaModFix amt="60000"/>
          </a:blip>
          <a:srcRect t="1299" b="14431"/>
          <a:stretch/>
        </p:blipFill>
        <p:spPr>
          <a:xfrm>
            <a:off x="-1" y="10"/>
            <a:ext cx="12192001" cy="6857990"/>
          </a:xfrm>
          <a:prstGeom prst="rect">
            <a:avLst/>
          </a:prstGeom>
        </p:spPr>
      </p:pic>
      <p:sp>
        <p:nvSpPr>
          <p:cNvPr id="2" name="Title 1">
            <a:extLst>
              <a:ext uri="{FF2B5EF4-FFF2-40B4-BE49-F238E27FC236}">
                <a16:creationId xmlns:a16="http://schemas.microsoft.com/office/drawing/2014/main" id="{2DDDFE22-0F4D-F229-F5D6-01988169BA34}"/>
              </a:ext>
            </a:extLst>
          </p:cNvPr>
          <p:cNvSpPr>
            <a:spLocks noGrp="1"/>
          </p:cNvSpPr>
          <p:nvPr>
            <p:ph type="ctrTitle"/>
          </p:nvPr>
        </p:nvSpPr>
        <p:spPr>
          <a:xfrm>
            <a:off x="1198181" y="1122363"/>
            <a:ext cx="9795637" cy="2220775"/>
          </a:xfrm>
        </p:spPr>
        <p:txBody>
          <a:bodyPr>
            <a:normAutofit/>
          </a:bodyPr>
          <a:lstStyle/>
          <a:p>
            <a:r>
              <a:rPr lang="en-US" sz="5200">
                <a:solidFill>
                  <a:srgbClr val="FFFFFF"/>
                </a:solidFill>
              </a:rPr>
              <a:t> Innovations &amp; Practices in Recycled Asphalt Pavement.</a:t>
            </a:r>
          </a:p>
        </p:txBody>
      </p:sp>
      <p:sp>
        <p:nvSpPr>
          <p:cNvPr id="3" name="Subtitle 2">
            <a:extLst>
              <a:ext uri="{FF2B5EF4-FFF2-40B4-BE49-F238E27FC236}">
                <a16:creationId xmlns:a16="http://schemas.microsoft.com/office/drawing/2014/main" id="{A40D5979-54EC-CEC9-116E-51515B485625}"/>
              </a:ext>
            </a:extLst>
          </p:cNvPr>
          <p:cNvSpPr>
            <a:spLocks noGrp="1"/>
          </p:cNvSpPr>
          <p:nvPr>
            <p:ph type="subTitle" idx="1"/>
          </p:nvPr>
        </p:nvSpPr>
        <p:spPr>
          <a:xfrm>
            <a:off x="1198181" y="3514853"/>
            <a:ext cx="9795637" cy="2057043"/>
          </a:xfrm>
        </p:spPr>
        <p:txBody>
          <a:bodyPr>
            <a:normAutofit/>
          </a:bodyPr>
          <a:lstStyle/>
          <a:p>
            <a:r>
              <a:rPr lang="en-US">
                <a:solidFill>
                  <a:srgbClr val="FFFFFF"/>
                </a:solidFill>
              </a:rPr>
              <a:t>Sustainable roads for a better future</a:t>
            </a:r>
          </a:p>
        </p:txBody>
      </p:sp>
    </p:spTree>
    <p:extLst>
      <p:ext uri="{BB962C8B-B14F-4D97-AF65-F5344CB8AC3E}">
        <p14:creationId xmlns:p14="http://schemas.microsoft.com/office/powerpoint/2010/main" val="4012787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par>
                                <p:cTn id="11" presetID="42" presetClass="entr" presetSubtype="0" fill="hold" grpId="1" nodeType="withEffect">
                                  <p:stCondLst>
                                    <p:cond delay="250"/>
                                  </p:stCondLst>
                                  <p:iterate type="lt">
                                    <p:tmPct val="10000"/>
                                  </p:iterate>
                                  <p:childTnLst>
                                    <p:set>
                                      <p:cBhvr>
                                        <p:cTn id="12" dur="1" fill="hold">
                                          <p:stCondLst>
                                            <p:cond delay="0"/>
                                          </p:stCondLst>
                                        </p:cTn>
                                        <p:tgtEl>
                                          <p:spTgt spid="3"/>
                                        </p:tgtEl>
                                        <p:attrNameLst>
                                          <p:attrName>style.visibility</p:attrName>
                                        </p:attrNameLst>
                                      </p:cBhvr>
                                      <p:to>
                                        <p:strVal val="visible"/>
                                      </p:to>
                                    </p:set>
                                    <p:animEffect transition="in" filter="fade">
                                      <p:cBhvr>
                                        <p:cTn id="13" dur="250"/>
                                        <p:tgtEl>
                                          <p:spTgt spid="3"/>
                                        </p:tgtEl>
                                      </p:cBhvr>
                                    </p:animEffect>
                                    <p:anim calcmode="lin" valueType="num">
                                      <p:cBhvr>
                                        <p:cTn id="14" dur="250" fill="hold"/>
                                        <p:tgtEl>
                                          <p:spTgt spid="3"/>
                                        </p:tgtEl>
                                        <p:attrNameLst>
                                          <p:attrName>ppt_x</p:attrName>
                                        </p:attrNameLst>
                                      </p:cBhvr>
                                      <p:tavLst>
                                        <p:tav tm="0">
                                          <p:val>
                                            <p:strVal val="#ppt_x"/>
                                          </p:val>
                                        </p:tav>
                                        <p:tav tm="100000">
                                          <p:val>
                                            <p:strVal val="#ppt_x"/>
                                          </p:val>
                                        </p:tav>
                                      </p:tavLst>
                                    </p:anim>
                                    <p:anim calcmode="lin" valueType="num">
                                      <p:cBhvr>
                                        <p:cTn id="15"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4C958DF-416D-009A-C4DB-500580383E8D}"/>
              </a:ext>
            </a:extLst>
          </p:cNvPr>
          <p:cNvPicPr>
            <a:picLocks noChangeAspect="1"/>
          </p:cNvPicPr>
          <p:nvPr/>
        </p:nvPicPr>
        <p:blipFill>
          <a:blip r:embed="rId3"/>
          <a:srcRect l="16348" r="4341"/>
          <a:stretch/>
        </p:blipFill>
        <p:spPr>
          <a:xfrm>
            <a:off x="1" y="10"/>
            <a:ext cx="9669642" cy="6857990"/>
          </a:xfrm>
          <a:prstGeom prst="rect">
            <a:avLst/>
          </a:prstGeom>
        </p:spPr>
      </p:pic>
      <p:sp>
        <p:nvSpPr>
          <p:cNvPr id="16" name="Rectangle 1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30295D9-3A30-B840-F9E7-6CE7FB42F5EB}"/>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531610" y="2434201"/>
            <a:ext cx="3822189" cy="3742762"/>
          </a:xfrm>
        </p:spPr>
        <p:txBody>
          <a:bodyPr>
            <a:normAutofit/>
          </a:bodyPr>
          <a:lstStyle/>
          <a:p>
            <a:pPr marL="0" indent="0">
              <a:spcBef>
                <a:spcPts val="2500"/>
              </a:spcBef>
              <a:buNone/>
            </a:pPr>
            <a:r>
              <a:rPr lang="en-US" sz="1300" b="1"/>
              <a:t>When considering a RAP source</a:t>
            </a:r>
          </a:p>
          <a:p>
            <a:pPr marL="457200" indent="-457200">
              <a:spcBef>
                <a:spcPts val="2500"/>
              </a:spcBef>
              <a:buAutoNum type="arabicPeriod"/>
            </a:pPr>
            <a:r>
              <a:rPr lang="en-US" sz="1300" b="1"/>
              <a:t>Appearance:  </a:t>
            </a:r>
          </a:p>
          <a:p>
            <a:pPr marL="834300" lvl="1" indent="-457200">
              <a:spcBef>
                <a:spcPts val="1200"/>
              </a:spcBef>
            </a:pPr>
            <a:r>
              <a:rPr lang="en-US" sz="1300" b="1"/>
              <a:t> Rich color or medium gray, dull grey to white, lots of crack seal</a:t>
            </a:r>
          </a:p>
          <a:p>
            <a:pPr marL="834300" lvl="1" indent="-457200">
              <a:spcBef>
                <a:spcPts val="1200"/>
              </a:spcBef>
            </a:pPr>
            <a:r>
              <a:rPr lang="en-US" sz="1300" b="1"/>
              <a:t>Good, OK, Bad/Ugly</a:t>
            </a:r>
          </a:p>
          <a:p>
            <a:pPr marL="457200" indent="-457200">
              <a:spcBef>
                <a:spcPts val="2500"/>
              </a:spcBef>
              <a:buAutoNum type="arabicPeriod"/>
            </a:pPr>
            <a:r>
              <a:rPr lang="en-US" sz="1300" b="1"/>
              <a:t>Smell:</a:t>
            </a:r>
          </a:p>
          <a:p>
            <a:pPr marL="834300" lvl="1" indent="-457200">
              <a:spcBef>
                <a:spcPts val="1200"/>
              </a:spcBef>
            </a:pPr>
            <a:r>
              <a:rPr lang="en-US" sz="1300" b="1"/>
              <a:t> distinct smell, strong, used motor oil, burnt or dirty</a:t>
            </a:r>
          </a:p>
          <a:p>
            <a:pPr marL="457200" indent="-457200">
              <a:spcBef>
                <a:spcPts val="2500"/>
              </a:spcBef>
              <a:buAutoNum type="arabicPeriod"/>
            </a:pPr>
            <a:r>
              <a:rPr lang="en-US" sz="1300" b="1"/>
              <a:t>Touch:	</a:t>
            </a:r>
          </a:p>
          <a:p>
            <a:pPr marL="834300" lvl="1" indent="-457200">
              <a:spcBef>
                <a:spcPts val="1200"/>
              </a:spcBef>
            </a:pPr>
            <a:r>
              <a:rPr lang="en-US" sz="1300" b="1"/>
              <a:t>squeeze, firmness/softness, how much residual asphalt on your hand.</a:t>
            </a:r>
          </a:p>
          <a:p>
            <a:pPr marL="0" indent="0">
              <a:spcBef>
                <a:spcPts val="2500"/>
              </a:spcBef>
              <a:buNone/>
            </a:pPr>
            <a:endParaRPr lang="en-US" sz="1300" b="1"/>
          </a:p>
        </p:txBody>
      </p:sp>
    </p:spTree>
    <p:extLst>
      <p:ext uri="{BB962C8B-B14F-4D97-AF65-F5344CB8AC3E}">
        <p14:creationId xmlns:p14="http://schemas.microsoft.com/office/powerpoint/2010/main" val="1133574426"/>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6A021EF-2DEF-146D-3F12-1CA5FC8D18A1}"/>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7C428A-7149-F8A1-C784-05A24DB2A6A3}"/>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Recycling Process</a:t>
            </a:r>
          </a:p>
        </p:txBody>
      </p:sp>
      <p:sp>
        <p:nvSpPr>
          <p:cNvPr id="2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42964EA3-69C2-2085-7E21-6021C079AC0B}"/>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40080" y="2872899"/>
            <a:ext cx="4243589" cy="3320668"/>
          </a:xfrm>
        </p:spPr>
        <p:txBody>
          <a:bodyPr>
            <a:normAutofit/>
          </a:bodyPr>
          <a:lstStyle/>
          <a:p>
            <a:pPr marL="0" indent="0">
              <a:spcBef>
                <a:spcPts val="2500"/>
              </a:spcBef>
              <a:buNone/>
            </a:pPr>
            <a:r>
              <a:rPr lang="en-US" sz="1500" b="1"/>
              <a:t>Reprocessing and Mixing with New Materials</a:t>
            </a:r>
          </a:p>
          <a:p>
            <a:pPr marL="0" lvl="1" indent="0">
              <a:buNone/>
            </a:pPr>
            <a:r>
              <a:rPr lang="en-US" sz="1500"/>
              <a:t>The collected RAP materials are reprocessed and mixed with new aggregates and asphalt binders to produce a new mix. </a:t>
            </a:r>
          </a:p>
          <a:p>
            <a:pPr marL="0" lvl="1" indent="0">
              <a:buNone/>
            </a:pPr>
            <a:endParaRPr lang="en-US" sz="1500"/>
          </a:p>
          <a:p>
            <a:pPr marL="0" indent="0">
              <a:spcBef>
                <a:spcPts val="2500"/>
              </a:spcBef>
              <a:buNone/>
            </a:pPr>
            <a:r>
              <a:rPr lang="en-US" sz="1500" b="1"/>
              <a:t>Quality Control and Testing</a:t>
            </a:r>
          </a:p>
          <a:p>
            <a:pPr marL="0" lvl="1" indent="0">
              <a:buNone/>
            </a:pPr>
            <a:r>
              <a:rPr lang="en-US" sz="1500"/>
              <a:t>The final step in the recycling process is quality control and testing. The new mix is tested to ensure that it meets specifications for strength, durability, and performance.</a:t>
            </a:r>
          </a:p>
          <a:p>
            <a:pPr marL="0" lvl="1" indent="0">
              <a:buNone/>
            </a:pPr>
            <a:endParaRPr lang="en-US" sz="1500"/>
          </a:p>
          <a:p>
            <a:pPr marL="0" lvl="1" indent="0">
              <a:buNone/>
            </a:pPr>
            <a:endParaRPr lang="en-US" sz="1500"/>
          </a:p>
        </p:txBody>
      </p:sp>
      <p:pic>
        <p:nvPicPr>
          <p:cNvPr id="5" name="Content Placeholder 4">
            <a:extLst>
              <a:ext uri="{FF2B5EF4-FFF2-40B4-BE49-F238E27FC236}">
                <a16:creationId xmlns:a16="http://schemas.microsoft.com/office/drawing/2014/main" id="{540AA549-8A74-C56B-B3C5-332275821925}"/>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t="23596" r="-1" b="1630"/>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085793581"/>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AF592E9E-42F7-4340-8573-D7907812545D}"/>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t="5436"/>
          <a:stretch/>
        </p:blipFill>
        <p:spPr>
          <a:xfrm>
            <a:off x="-1757823" y="-365115"/>
            <a:ext cx="9669642" cy="6857990"/>
          </a:xfrm>
          <a:prstGeom prst="rect">
            <a:avLst/>
          </a:prstGeom>
        </p:spPr>
      </p:pic>
      <p:sp>
        <p:nvSpPr>
          <p:cNvPr id="33" name="Rectangle 3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15CF5AD-DB4D-EAA7-F211-6DC3DEB44C53}"/>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4000" dirty="0">
                <a:ln w="22225">
                  <a:solidFill>
                    <a:srgbClr val="FFFFFF"/>
                  </a:solidFill>
                </a:ln>
              </a:rPr>
              <a:t> Asphalt Analyzer for Extraction Process</a:t>
            </a:r>
          </a:p>
        </p:txBody>
      </p:sp>
      <p:sp>
        <p:nvSpPr>
          <p:cNvPr id="4" name="Content Placeholder 3">
            <a:extLst>
              <a:ext uri="{FF2B5EF4-FFF2-40B4-BE49-F238E27FC236}">
                <a16:creationId xmlns:a16="http://schemas.microsoft.com/office/drawing/2014/main" id="{2A8DC61F-550C-BE51-5A1F-3BA496E05673}"/>
              </a:ext>
            </a:extLst>
          </p:cNvPr>
          <p:cNvSpPr>
            <a:spLocks noGrp="1"/>
          </p:cNvSpPr>
          <p:nvPr>
            <p:ph sz="half" idx="2"/>
          </p:nvPr>
        </p:nvSpPr>
        <p:spPr>
          <a:xfrm>
            <a:off x="7531610" y="2434201"/>
            <a:ext cx="3822189" cy="3742762"/>
          </a:xfrm>
        </p:spPr>
        <p:txBody>
          <a:bodyPr vert="horz" lIns="91440" tIns="45720" rIns="91440" bIns="45720" rtlCol="0">
            <a:normAutofit/>
          </a:bodyPr>
          <a:lstStyle/>
          <a:p>
            <a:r>
              <a:rPr lang="en-US" sz="2000" dirty="0"/>
              <a:t>The asphalt analyzer is used primarily to extract and recover the rap asphalt from the RAP using an extraction process.  The rap asphalt is then further tested for asphalt binder physical properties. </a:t>
            </a:r>
          </a:p>
          <a:p>
            <a:r>
              <a:rPr lang="en-US" sz="2000" dirty="0"/>
              <a:t>It can also be used to measure the asphalt content of a sample without the necessity of binder correction samples.</a:t>
            </a:r>
          </a:p>
        </p:txBody>
      </p:sp>
    </p:spTree>
    <p:extLst>
      <p:ext uri="{BB962C8B-B14F-4D97-AF65-F5344CB8AC3E}">
        <p14:creationId xmlns:p14="http://schemas.microsoft.com/office/powerpoint/2010/main" val="20958828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metal containers with rocks in them&#10;&#10;Description automatically generated">
            <a:extLst>
              <a:ext uri="{FF2B5EF4-FFF2-40B4-BE49-F238E27FC236}">
                <a16:creationId xmlns:a16="http://schemas.microsoft.com/office/drawing/2014/main" id="{D3CBB5F5-3299-52C7-2B27-56FFF3875A7A}"/>
              </a:ext>
            </a:extLst>
          </p:cNvPr>
          <p:cNvPicPr>
            <a:picLocks noChangeAspect="1"/>
          </p:cNvPicPr>
          <p:nvPr/>
        </p:nvPicPr>
        <p:blipFill>
          <a:blip r:embed="rId2"/>
          <a:srcRect t="21860" b="2382"/>
          <a:stretch/>
        </p:blipFill>
        <p:spPr>
          <a:xfrm>
            <a:off x="20" y="-22"/>
            <a:ext cx="12191977" cy="6858022"/>
          </a:xfrm>
          <a:prstGeom prst="rect">
            <a:avLst/>
          </a:prstGeom>
        </p:spPr>
      </p:pic>
      <p:sp>
        <p:nvSpPr>
          <p:cNvPr id="16" name="Rectangle 15">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B9FB84-D8D2-A828-3E90-C6D0DA43EBD4}"/>
              </a:ext>
            </a:extLst>
          </p:cNvPr>
          <p:cNvSpPr>
            <a:spLocks noGrp="1"/>
          </p:cNvSpPr>
          <p:nvPr>
            <p:ph type="ctrTitle"/>
          </p:nvPr>
        </p:nvSpPr>
        <p:spPr>
          <a:xfrm>
            <a:off x="643466" y="643467"/>
            <a:ext cx="5452529" cy="3569242"/>
          </a:xfrm>
        </p:spPr>
        <p:txBody>
          <a:bodyPr anchor="t">
            <a:normAutofit/>
          </a:bodyPr>
          <a:lstStyle/>
          <a:p>
            <a:pPr algn="l"/>
            <a:r>
              <a:rPr lang="en-US" sz="5200">
                <a:solidFill>
                  <a:srgbClr val="FFFFFF"/>
                </a:solidFill>
              </a:rPr>
              <a:t>The testing stages </a:t>
            </a:r>
          </a:p>
        </p:txBody>
      </p:sp>
      <p:sp>
        <p:nvSpPr>
          <p:cNvPr id="3" name="Subtitle 2">
            <a:extLst>
              <a:ext uri="{FF2B5EF4-FFF2-40B4-BE49-F238E27FC236}">
                <a16:creationId xmlns:a16="http://schemas.microsoft.com/office/drawing/2014/main" id="{9DE5E862-7809-A9AB-B469-378963D9BB55}"/>
              </a:ext>
            </a:extLst>
          </p:cNvPr>
          <p:cNvSpPr>
            <a:spLocks noGrp="1"/>
          </p:cNvSpPr>
          <p:nvPr>
            <p:ph type="subTitle" idx="1"/>
          </p:nvPr>
        </p:nvSpPr>
        <p:spPr>
          <a:xfrm>
            <a:off x="3049" y="4067503"/>
            <a:ext cx="4380411" cy="2001466"/>
          </a:xfrm>
        </p:spPr>
        <p:txBody>
          <a:bodyPr anchor="b">
            <a:normAutofit/>
          </a:bodyPr>
          <a:lstStyle/>
          <a:p>
            <a:pPr algn="l"/>
            <a:r>
              <a:rPr lang="en-US" sz="1700" dirty="0">
                <a:solidFill>
                  <a:schemeClr val="bg1"/>
                </a:solidFill>
              </a:rPr>
              <a:t>The left pan is newly sampled RAP </a:t>
            </a:r>
          </a:p>
          <a:p>
            <a:pPr algn="l"/>
            <a:r>
              <a:rPr lang="en-US" sz="1700" dirty="0">
                <a:solidFill>
                  <a:schemeClr val="bg1"/>
                </a:solidFill>
              </a:rPr>
              <a:t>The middle pan is the RAP sample after the recovery of asphalt using the Asphalt Analyzer</a:t>
            </a:r>
          </a:p>
          <a:p>
            <a:pPr algn="l"/>
            <a:r>
              <a:rPr lang="en-US" sz="1700" dirty="0">
                <a:solidFill>
                  <a:schemeClr val="bg1"/>
                </a:solidFill>
              </a:rPr>
              <a:t>The right pan is the RAP sample tested in the binder ignition oven.</a:t>
            </a:r>
          </a:p>
        </p:txBody>
      </p:sp>
      <p:sp>
        <p:nvSpPr>
          <p:cNvPr id="18" name="Rectangle 17">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55006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B04040BF-BB28-4CD4-BA31-AE07B90F7B8A}"/>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t="28060" b="18748"/>
          <a:stretch/>
        </p:blipFill>
        <p:spPr>
          <a:xfrm>
            <a:off x="1" y="10"/>
            <a:ext cx="9669642" cy="6857990"/>
          </a:xfrm>
          <a:prstGeom prst="rect">
            <a:avLst/>
          </a:prstGeom>
        </p:spPr>
      </p:pic>
      <p:sp>
        <p:nvSpPr>
          <p:cNvPr id="54" name="Rectangle 53">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637D049-9F78-3BBF-5AFA-3D548B1B7D54}"/>
              </a:ext>
            </a:extLst>
          </p:cNvPr>
          <p:cNvSpPr>
            <a:spLocks noGrp="1"/>
          </p:cNvSpPr>
          <p:nvPr>
            <p:ph type="title"/>
          </p:nvPr>
        </p:nvSpPr>
        <p:spPr>
          <a:xfrm>
            <a:off x="7935402" y="743447"/>
            <a:ext cx="4031311" cy="2943970"/>
          </a:xfrm>
          <a:noFill/>
        </p:spPr>
        <p:txBody>
          <a:bodyPr vert="horz" lIns="91440" tIns="45720" rIns="91440" bIns="45720" rtlCol="0" anchor="b">
            <a:normAutofit/>
          </a:bodyPr>
          <a:lstStyle/>
          <a:p>
            <a:r>
              <a:rPr lang="en-US" sz="4000" dirty="0"/>
              <a:t>Equipment used to determine physical properties of asphalt</a:t>
            </a:r>
          </a:p>
        </p:txBody>
      </p:sp>
      <p:sp>
        <p:nvSpPr>
          <p:cNvPr id="4" name="Content Placeholder 3">
            <a:extLst>
              <a:ext uri="{FF2B5EF4-FFF2-40B4-BE49-F238E27FC236}">
                <a16:creationId xmlns:a16="http://schemas.microsoft.com/office/drawing/2014/main" id="{44DDB090-864D-5204-F392-C5A401C8C37E}"/>
              </a:ext>
            </a:extLst>
          </p:cNvPr>
          <p:cNvSpPr>
            <a:spLocks noGrp="1"/>
          </p:cNvSpPr>
          <p:nvPr>
            <p:ph sz="half" idx="2"/>
          </p:nvPr>
        </p:nvSpPr>
        <p:spPr>
          <a:xfrm>
            <a:off x="7935402" y="3806688"/>
            <a:ext cx="3703319" cy="2307866"/>
          </a:xfrm>
          <a:noFill/>
        </p:spPr>
        <p:txBody>
          <a:bodyPr vert="horz" lIns="91440" tIns="45720" rIns="91440" bIns="45720" rtlCol="0">
            <a:normAutofit fontScale="92500" lnSpcReduction="20000"/>
          </a:bodyPr>
          <a:lstStyle/>
          <a:p>
            <a:pPr marL="0" indent="0">
              <a:buNone/>
            </a:pPr>
            <a:r>
              <a:rPr lang="en-US" sz="2400" dirty="0"/>
              <a:t>Direct Shear Rheometer (DSR) determines the shear stress.</a:t>
            </a:r>
          </a:p>
          <a:p>
            <a:pPr marL="0" indent="0">
              <a:buNone/>
            </a:pPr>
            <a:r>
              <a:rPr lang="en-US" sz="2400" dirty="0"/>
              <a:t>DSR – original (virgin asphalt)</a:t>
            </a:r>
          </a:p>
          <a:p>
            <a:pPr marL="0" indent="0">
              <a:buNone/>
            </a:pPr>
            <a:r>
              <a:rPr lang="en-US" sz="2400" dirty="0"/>
              <a:t>DSR – RTFO (virgin &amp; rap asphalt)</a:t>
            </a:r>
          </a:p>
          <a:p>
            <a:pPr marL="0" indent="0">
              <a:buNone/>
            </a:pPr>
            <a:r>
              <a:rPr lang="en-US" sz="2600" b="0" i="0" u="none" strike="noStrike" dirty="0">
                <a:effectLst/>
                <a:latin typeface="Calibri" panose="020F0502020204030204" pitchFamily="34" charset="0"/>
              </a:rPr>
              <a:t>G*/Sin ∆   - kPa</a:t>
            </a:r>
            <a:r>
              <a:rPr lang="en-US" sz="2600" dirty="0"/>
              <a:t> </a:t>
            </a:r>
          </a:p>
        </p:txBody>
      </p:sp>
    </p:spTree>
    <p:extLst>
      <p:ext uri="{BB962C8B-B14F-4D97-AF65-F5344CB8AC3E}">
        <p14:creationId xmlns:p14="http://schemas.microsoft.com/office/powerpoint/2010/main" val="25473522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Diagram of shear stress and shear stress diagram&#10;&#10;AI-generated content may be incorrect.">
            <a:extLst>
              <a:ext uri="{FF2B5EF4-FFF2-40B4-BE49-F238E27FC236}">
                <a16:creationId xmlns:a16="http://schemas.microsoft.com/office/drawing/2014/main" id="{70F11A7D-E4A5-4C3A-749C-554EC340D34A}"/>
              </a:ext>
            </a:extLst>
          </p:cNvPr>
          <p:cNvPicPr>
            <a:picLocks noChangeAspect="1"/>
          </p:cNvPicPr>
          <p:nvPr/>
        </p:nvPicPr>
        <p:blipFill>
          <a:blip r:embed="rId3">
            <a:extLst>
              <a:ext uri="{28A0092B-C50C-407E-A947-70E740481C1C}">
                <a14:useLocalDpi xmlns:a14="http://schemas.microsoft.com/office/drawing/2010/main" val="0"/>
              </a:ext>
            </a:extLst>
          </a:blip>
          <a:srcRect r="2" b="8015"/>
          <a:stretch/>
        </p:blipFill>
        <p:spPr>
          <a:xfrm>
            <a:off x="457200" y="457200"/>
            <a:ext cx="11277600" cy="5943600"/>
          </a:xfrm>
          <a:prstGeom prst="rect">
            <a:avLst/>
          </a:prstGeom>
        </p:spPr>
      </p:pic>
    </p:spTree>
    <p:extLst>
      <p:ext uri="{BB962C8B-B14F-4D97-AF65-F5344CB8AC3E}">
        <p14:creationId xmlns:p14="http://schemas.microsoft.com/office/powerpoint/2010/main" val="1260414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9DF4271-3AF8-845E-FF14-98807D32C56A}"/>
            </a:ext>
          </a:extLst>
        </p:cNvPr>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F64D91-04A6-C398-E629-65D0A8551987}"/>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4200"/>
              <a:t>Equipment used to determine physical properties of asphalt</a:t>
            </a:r>
          </a:p>
        </p:txBody>
      </p:sp>
      <p:sp>
        <p:nvSpPr>
          <p:cNvPr id="4" name="Content Placeholder 3">
            <a:extLst>
              <a:ext uri="{FF2B5EF4-FFF2-40B4-BE49-F238E27FC236}">
                <a16:creationId xmlns:a16="http://schemas.microsoft.com/office/drawing/2014/main" id="{4F8BADD9-86DB-256A-B436-6EA8B97F7D65}"/>
              </a:ext>
            </a:extLst>
          </p:cNvPr>
          <p:cNvSpPr>
            <a:spLocks noGrp="1"/>
          </p:cNvSpPr>
          <p:nvPr>
            <p:ph sz="half" idx="2"/>
          </p:nvPr>
        </p:nvSpPr>
        <p:spPr>
          <a:xfrm>
            <a:off x="890339" y="4636008"/>
            <a:ext cx="3734014" cy="1572768"/>
          </a:xfrm>
        </p:spPr>
        <p:txBody>
          <a:bodyPr vert="horz" lIns="91440" tIns="45720" rIns="91440" bIns="45720" rtlCol="0">
            <a:normAutofit/>
          </a:bodyPr>
          <a:lstStyle/>
          <a:p>
            <a:pPr marL="0" indent="0">
              <a:buNone/>
            </a:pPr>
            <a:r>
              <a:rPr lang="en-US" sz="2400"/>
              <a:t>Bending Beam Rheometer determines the low temperature properties of the binder.</a:t>
            </a:r>
          </a:p>
        </p:txBody>
      </p:sp>
      <p:sp>
        <p:nvSpPr>
          <p:cNvPr id="22"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A machine on a table&#10;&#10;AI-generated content may be incorrect.">
            <a:extLst>
              <a:ext uri="{FF2B5EF4-FFF2-40B4-BE49-F238E27FC236}">
                <a16:creationId xmlns:a16="http://schemas.microsoft.com/office/drawing/2014/main" id="{2B69BCA1-8479-E254-6178-EB1E68C167C9}"/>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11522" r="1325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617796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57F3B8A-1345-9470-5D36-6A67A978828C}"/>
            </a:ext>
          </a:extLst>
        </p:cNvPr>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7C98A213-5994-475E-B327-DC6EC27FBA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3">
            <a:extLst>
              <a:ext uri="{FF2B5EF4-FFF2-40B4-BE49-F238E27FC236}">
                <a16:creationId xmlns:a16="http://schemas.microsoft.com/office/drawing/2014/main" id="{3721945F-F197-51F1-D6C9-1A750C501AFF}"/>
              </a:ext>
            </a:extLst>
          </p:cNvPr>
          <p:cNvSpPr>
            <a:spLocks noGrp="1"/>
          </p:cNvSpPr>
          <p:nvPr>
            <p:ph type="title"/>
          </p:nvPr>
        </p:nvSpPr>
        <p:spPr>
          <a:xfrm>
            <a:off x="638881" y="670218"/>
            <a:ext cx="10909640" cy="1065836"/>
          </a:xfrm>
        </p:spPr>
        <p:txBody>
          <a:bodyPr vert="horz" lIns="91440" tIns="45720" rIns="91440" bIns="45720" rtlCol="0" anchor="ctr">
            <a:normAutofit/>
          </a:bodyPr>
          <a:lstStyle/>
          <a:p>
            <a:pPr algn="ctr"/>
            <a:r>
              <a:rPr lang="en-US" sz="6600" dirty="0"/>
              <a:t>BBR samples &amp; test</a:t>
            </a:r>
          </a:p>
        </p:txBody>
      </p:sp>
      <p:sp>
        <p:nvSpPr>
          <p:cNvPr id="45" name="sketch line">
            <a:extLst>
              <a:ext uri="{FF2B5EF4-FFF2-40B4-BE49-F238E27FC236}">
                <a16:creationId xmlns:a16="http://schemas.microsoft.com/office/drawing/2014/main" id="{4B030A0D-0DAD-4A99-89BB-419527D6A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9376" y="1800088"/>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702AD23-03AF-F9A0-656F-0521D7C4289B}"/>
              </a:ext>
            </a:extLst>
          </p:cNvPr>
          <p:cNvPicPr>
            <a:picLocks noChangeAspect="1"/>
          </p:cNvPicPr>
          <p:nvPr/>
        </p:nvPicPr>
        <p:blipFill>
          <a:blip r:embed="rId3"/>
          <a:srcRect t="11413" r="5" b="5"/>
          <a:stretch/>
        </p:blipFill>
        <p:spPr>
          <a:xfrm>
            <a:off x="767203" y="2533118"/>
            <a:ext cx="2371548" cy="1612417"/>
          </a:xfrm>
          <a:prstGeom prst="rect">
            <a:avLst/>
          </a:prstGeom>
        </p:spPr>
      </p:pic>
      <p:pic>
        <p:nvPicPr>
          <p:cNvPr id="6" name="Picture 5">
            <a:extLst>
              <a:ext uri="{FF2B5EF4-FFF2-40B4-BE49-F238E27FC236}">
                <a16:creationId xmlns:a16="http://schemas.microsoft.com/office/drawing/2014/main" id="{F7E0B425-4412-615C-0BC1-BF7ADD483ACD}"/>
              </a:ext>
            </a:extLst>
          </p:cNvPr>
          <p:cNvPicPr>
            <a:picLocks noChangeAspect="1"/>
          </p:cNvPicPr>
          <p:nvPr/>
        </p:nvPicPr>
        <p:blipFill>
          <a:blip r:embed="rId4"/>
          <a:srcRect l="809" r="6527" b="-3"/>
          <a:stretch/>
        </p:blipFill>
        <p:spPr>
          <a:xfrm>
            <a:off x="794085" y="4324882"/>
            <a:ext cx="2344666" cy="1594129"/>
          </a:xfrm>
          <a:prstGeom prst="rect">
            <a:avLst/>
          </a:prstGeom>
        </p:spPr>
      </p:pic>
      <p:pic>
        <p:nvPicPr>
          <p:cNvPr id="12" name="Content Placeholder 11">
            <a:extLst>
              <a:ext uri="{FF2B5EF4-FFF2-40B4-BE49-F238E27FC236}">
                <a16:creationId xmlns:a16="http://schemas.microsoft.com/office/drawing/2014/main" id="{E105FF03-0DB7-80CA-76E0-34D1CD627940}"/>
              </a:ext>
            </a:extLst>
          </p:cNvPr>
          <p:cNvPicPr>
            <a:picLocks noGrp="1" noChangeAspect="1"/>
          </p:cNvPicPr>
          <p:nvPr>
            <p:ph sz="half" idx="1"/>
          </p:nvPr>
        </p:nvPicPr>
        <p:blipFill>
          <a:blip r:embed="rId5"/>
          <a:stretch>
            <a:fillRect/>
          </a:stretch>
        </p:blipFill>
        <p:spPr>
          <a:xfrm>
            <a:off x="3707296" y="2562705"/>
            <a:ext cx="7841225" cy="3435280"/>
          </a:xfrm>
          <a:prstGeom prst="rect">
            <a:avLst/>
          </a:prstGeom>
        </p:spPr>
      </p:pic>
    </p:spTree>
    <p:extLst>
      <p:ext uri="{BB962C8B-B14F-4D97-AF65-F5344CB8AC3E}">
        <p14:creationId xmlns:p14="http://schemas.microsoft.com/office/powerpoint/2010/main" val="24273551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E7193DF-A402-AB6D-0EEC-8D173829B841}"/>
            </a:ext>
          </a:extLst>
        </p:cNvPr>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E953EC-5E82-D393-5257-F727F46CE63F}"/>
              </a:ext>
            </a:extLst>
          </p:cNvPr>
          <p:cNvSpPr>
            <a:spLocks noGrp="1"/>
          </p:cNvSpPr>
          <p:nvPr>
            <p:ph type="title"/>
          </p:nvPr>
        </p:nvSpPr>
        <p:spPr>
          <a:xfrm>
            <a:off x="6392583" y="501651"/>
            <a:ext cx="4434720" cy="1716255"/>
          </a:xfrm>
        </p:spPr>
        <p:txBody>
          <a:bodyPr vert="horz" lIns="91440" tIns="45720" rIns="91440" bIns="45720" rtlCol="0" anchor="b">
            <a:normAutofit/>
          </a:bodyPr>
          <a:lstStyle/>
          <a:p>
            <a:r>
              <a:rPr lang="en-US" sz="3900" kern="1200" dirty="0">
                <a:solidFill>
                  <a:schemeClr val="tx1"/>
                </a:solidFill>
                <a:latin typeface="+mj-lt"/>
                <a:ea typeface="+mj-ea"/>
                <a:cs typeface="+mj-cs"/>
              </a:rPr>
              <a:t>Equipment used to determine physical properties of asphalt</a:t>
            </a:r>
          </a:p>
        </p:txBody>
      </p:sp>
      <p:sp>
        <p:nvSpPr>
          <p:cNvPr id="37" name="Rectangle 36">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EE5F207-A5B3-5C62-8E57-D43B7B4AE8D9}"/>
              </a:ext>
            </a:extLst>
          </p:cNvPr>
          <p:cNvPicPr>
            <a:picLocks noChangeAspect="1"/>
          </p:cNvPicPr>
          <p:nvPr/>
        </p:nvPicPr>
        <p:blipFill>
          <a:blip r:embed="rId3"/>
          <a:srcRect t="17022" r="2" b="17328"/>
          <a:stretch/>
        </p:blipFill>
        <p:spPr>
          <a:xfrm>
            <a:off x="279142" y="3484517"/>
            <a:ext cx="5221625" cy="3010397"/>
          </a:xfrm>
          <a:prstGeom prst="rect">
            <a:avLst/>
          </a:prstGeom>
        </p:spPr>
      </p:pic>
      <p:pic>
        <p:nvPicPr>
          <p:cNvPr id="9" name="Content Placeholder 8" descr="A machine with a door open&#10;&#10;AI-generated content may be incorrect.">
            <a:extLst>
              <a:ext uri="{FF2B5EF4-FFF2-40B4-BE49-F238E27FC236}">
                <a16:creationId xmlns:a16="http://schemas.microsoft.com/office/drawing/2014/main" id="{2DC835D3-1BCD-D202-F4B6-D2FE54745B54}"/>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rcRect t="21451" b="1679"/>
          <a:stretch/>
        </p:blipFill>
        <p:spPr>
          <a:xfrm>
            <a:off x="279142" y="237060"/>
            <a:ext cx="5221625" cy="3010397"/>
          </a:xfrm>
          <a:prstGeom prst="rect">
            <a:avLst/>
          </a:prstGeom>
        </p:spPr>
      </p:pic>
      <p:sp>
        <p:nvSpPr>
          <p:cNvPr id="4" name="Content Placeholder 3">
            <a:extLst>
              <a:ext uri="{FF2B5EF4-FFF2-40B4-BE49-F238E27FC236}">
                <a16:creationId xmlns:a16="http://schemas.microsoft.com/office/drawing/2014/main" id="{59FE9BA2-EB72-364E-C633-E393A5C41055}"/>
              </a:ext>
            </a:extLst>
          </p:cNvPr>
          <p:cNvSpPr>
            <a:spLocks noGrp="1"/>
          </p:cNvSpPr>
          <p:nvPr>
            <p:ph sz="half" idx="2"/>
          </p:nvPr>
        </p:nvSpPr>
        <p:spPr>
          <a:xfrm>
            <a:off x="6392583" y="2645922"/>
            <a:ext cx="4434721" cy="3710427"/>
          </a:xfrm>
        </p:spPr>
        <p:txBody>
          <a:bodyPr vert="horz" lIns="91440" tIns="45720" rIns="91440" bIns="45720" rtlCol="0" anchor="t">
            <a:normAutofit/>
          </a:bodyPr>
          <a:lstStyle/>
          <a:p>
            <a:r>
              <a:rPr lang="en-US" sz="2000" dirty="0">
                <a:solidFill>
                  <a:schemeClr val="tx1">
                    <a:alpha val="80000"/>
                  </a:schemeClr>
                </a:solidFill>
              </a:rPr>
              <a:t>Rolling Thin Film Oven (RTFO) is used to simulate short term aging.  </a:t>
            </a:r>
          </a:p>
          <a:p>
            <a:r>
              <a:rPr lang="en-US" sz="2000" dirty="0">
                <a:solidFill>
                  <a:schemeClr val="tx1">
                    <a:alpha val="80000"/>
                  </a:schemeClr>
                </a:solidFill>
              </a:rPr>
              <a:t>After the sample is aged it is run back thru the DSR test.</a:t>
            </a:r>
          </a:p>
          <a:p>
            <a:endParaRPr lang="en-US" sz="2000" dirty="0">
              <a:solidFill>
                <a:schemeClr val="tx1">
                  <a:alpha val="80000"/>
                </a:schemeClr>
              </a:solidFill>
            </a:endParaRPr>
          </a:p>
          <a:p>
            <a:r>
              <a:rPr lang="en-US" sz="2000" dirty="0">
                <a:solidFill>
                  <a:schemeClr val="tx1">
                    <a:alpha val="80000"/>
                  </a:schemeClr>
                </a:solidFill>
              </a:rPr>
              <a:t>The RTFO DSR is used in RAP Blending calculations.</a:t>
            </a:r>
          </a:p>
        </p:txBody>
      </p:sp>
      <p:cxnSp>
        <p:nvCxnSpPr>
          <p:cNvPr id="38" name="Straight Connector 3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3893"/>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7" name="AutoShape 2">
            <a:extLst>
              <a:ext uri="{FF2B5EF4-FFF2-40B4-BE49-F238E27FC236}">
                <a16:creationId xmlns:a16="http://schemas.microsoft.com/office/drawing/2014/main" id="{52FF063D-BCE9-A8F0-771D-FA1BD6ACE7D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9814107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7176D06-4790-F880-1712-73D7B45F2973}"/>
            </a:ext>
          </a:extLst>
        </p:cNvPr>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F4DBE3-2CB6-EB54-7FAE-A73E6B60F29E}"/>
              </a:ext>
            </a:extLst>
          </p:cNvPr>
          <p:cNvSpPr>
            <a:spLocks noGrp="1"/>
          </p:cNvSpPr>
          <p:nvPr>
            <p:ph type="title"/>
          </p:nvPr>
        </p:nvSpPr>
        <p:spPr>
          <a:xfrm>
            <a:off x="6392583" y="501651"/>
            <a:ext cx="4434720" cy="1716255"/>
          </a:xfrm>
        </p:spPr>
        <p:txBody>
          <a:bodyPr vert="horz" lIns="91440" tIns="45720" rIns="91440" bIns="45720" rtlCol="0" anchor="b">
            <a:normAutofit/>
          </a:bodyPr>
          <a:lstStyle/>
          <a:p>
            <a:r>
              <a:rPr lang="en-US" sz="3900" kern="1200">
                <a:solidFill>
                  <a:schemeClr val="tx1"/>
                </a:solidFill>
                <a:latin typeface="+mj-lt"/>
                <a:ea typeface="+mj-ea"/>
                <a:cs typeface="+mj-cs"/>
              </a:rPr>
              <a:t>Equipment used to determine physical properties of asphalt</a:t>
            </a:r>
          </a:p>
        </p:txBody>
      </p:sp>
      <p:sp>
        <p:nvSpPr>
          <p:cNvPr id="41" name="Rectangle 40">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large metal refrigerator with a red tool and a black bucket&#10;&#10;AI-generated content may be incorrect.">
            <a:extLst>
              <a:ext uri="{FF2B5EF4-FFF2-40B4-BE49-F238E27FC236}">
                <a16:creationId xmlns:a16="http://schemas.microsoft.com/office/drawing/2014/main" id="{2A5F4ED6-A1B9-D6D4-191E-590A2F2375BF}"/>
              </a:ext>
            </a:extLst>
          </p:cNvPr>
          <p:cNvPicPr>
            <a:picLocks noChangeAspect="1"/>
          </p:cNvPicPr>
          <p:nvPr/>
        </p:nvPicPr>
        <p:blipFill>
          <a:blip r:embed="rId3">
            <a:extLst>
              <a:ext uri="{28A0092B-C50C-407E-A947-70E740481C1C}">
                <a14:useLocalDpi xmlns:a14="http://schemas.microsoft.com/office/drawing/2010/main" val="0"/>
              </a:ext>
            </a:extLst>
          </a:blip>
          <a:srcRect l="17169" t="8272" r="22165"/>
          <a:stretch/>
        </p:blipFill>
        <p:spPr>
          <a:xfrm>
            <a:off x="1175657" y="299509"/>
            <a:ext cx="3167743" cy="3592288"/>
          </a:xfrm>
          <a:prstGeom prst="rect">
            <a:avLst/>
          </a:prstGeom>
        </p:spPr>
      </p:pic>
      <p:pic>
        <p:nvPicPr>
          <p:cNvPr id="10" name="Content Placeholder 9">
            <a:extLst>
              <a:ext uri="{FF2B5EF4-FFF2-40B4-BE49-F238E27FC236}">
                <a16:creationId xmlns:a16="http://schemas.microsoft.com/office/drawing/2014/main" id="{2AEB7EE8-D1B5-136A-B264-5F1A89FF7A9A}"/>
              </a:ext>
            </a:extLst>
          </p:cNvPr>
          <p:cNvPicPr>
            <a:picLocks noGrp="1" noChangeAspect="1"/>
          </p:cNvPicPr>
          <p:nvPr>
            <p:ph sz="half" idx="1"/>
          </p:nvPr>
        </p:nvPicPr>
        <p:blipFill>
          <a:blip r:embed="rId4"/>
          <a:srcRect t="8647" r="3" b="3"/>
          <a:stretch/>
        </p:blipFill>
        <p:spPr>
          <a:xfrm>
            <a:off x="279143" y="3548095"/>
            <a:ext cx="5221625" cy="3010397"/>
          </a:xfrm>
          <a:prstGeom prst="rect">
            <a:avLst/>
          </a:prstGeom>
        </p:spPr>
      </p:pic>
      <p:sp>
        <p:nvSpPr>
          <p:cNvPr id="4" name="Content Placeholder 3">
            <a:extLst>
              <a:ext uri="{FF2B5EF4-FFF2-40B4-BE49-F238E27FC236}">
                <a16:creationId xmlns:a16="http://schemas.microsoft.com/office/drawing/2014/main" id="{73738B4F-BCFC-4A1E-13E8-0656D61AEFE9}"/>
              </a:ext>
            </a:extLst>
          </p:cNvPr>
          <p:cNvSpPr>
            <a:spLocks noGrp="1"/>
          </p:cNvSpPr>
          <p:nvPr>
            <p:ph sz="half" idx="2"/>
          </p:nvPr>
        </p:nvSpPr>
        <p:spPr>
          <a:xfrm>
            <a:off x="6392583" y="2645922"/>
            <a:ext cx="4434721" cy="3710427"/>
          </a:xfrm>
        </p:spPr>
        <p:txBody>
          <a:bodyPr vert="horz" lIns="91440" tIns="45720" rIns="91440" bIns="45720" rtlCol="0" anchor="t">
            <a:normAutofit/>
          </a:bodyPr>
          <a:lstStyle/>
          <a:p>
            <a:r>
              <a:rPr lang="en-US" sz="2000" dirty="0">
                <a:solidFill>
                  <a:schemeClr val="tx1">
                    <a:alpha val="80000"/>
                  </a:schemeClr>
                </a:solidFill>
              </a:rPr>
              <a:t>Pressure Aging Vessel (PAV) is used to simulate the long term aging process that occurs over several years of service.  </a:t>
            </a:r>
          </a:p>
          <a:p>
            <a:r>
              <a:rPr lang="en-US" sz="2000" i="1" dirty="0">
                <a:solidFill>
                  <a:schemeClr val="tx1">
                    <a:alpha val="80000"/>
                  </a:schemeClr>
                </a:solidFill>
              </a:rPr>
              <a:t>This test is only used on virgin asphalt samples.</a:t>
            </a:r>
          </a:p>
          <a:p>
            <a:r>
              <a:rPr lang="en-US" sz="2000" dirty="0">
                <a:solidFill>
                  <a:schemeClr val="tx1">
                    <a:alpha val="80000"/>
                  </a:schemeClr>
                </a:solidFill>
              </a:rPr>
              <a:t>After this aging process the sample is moved to a degassing oven to remove the entrapped air.</a:t>
            </a:r>
          </a:p>
        </p:txBody>
      </p:sp>
      <p:cxnSp>
        <p:nvCxnSpPr>
          <p:cNvPr id="43" name="Straight Connector 42">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3893"/>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56375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FAEB0B-6221-8540-1AA9-F0E36F60D6CE}"/>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4600"/>
              <a:t>What is Recycled Asphalt Pavement (RAP)?</a:t>
            </a:r>
          </a:p>
        </p:txBody>
      </p:sp>
      <p:sp>
        <p:nvSpPr>
          <p:cNvPr id="5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2F9E7BCC-8985-F802-2569-FBAE4922E1F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72493" y="2071316"/>
            <a:ext cx="6713552" cy="4119172"/>
          </a:xfrm>
        </p:spPr>
        <p:txBody>
          <a:bodyPr anchor="t">
            <a:normAutofit/>
          </a:bodyPr>
          <a:lstStyle/>
          <a:p>
            <a:pPr marL="0" indent="0">
              <a:spcBef>
                <a:spcPts val="2500"/>
              </a:spcBef>
              <a:buNone/>
            </a:pPr>
            <a:r>
              <a:rPr lang="en-US" sz="2200" b="1"/>
              <a:t>Recycled Asphalt Pavement (RAP)</a:t>
            </a:r>
            <a:r>
              <a:rPr lang="en-US" sz="2200"/>
              <a:t> refers to the process of reclaiming and reusing old asphalt materials from roads, highways, and parking lots to create new asphalt mixes. The goal is to reduce the amount of new raw materials needed for asphalt production and to minimize waste, making the process more sustainable and cost-effective.</a:t>
            </a:r>
            <a:endParaRPr lang="en-US" sz="2200" b="1"/>
          </a:p>
        </p:txBody>
      </p:sp>
      <p:pic>
        <p:nvPicPr>
          <p:cNvPr id="5" name="Content Placeholder 4">
            <a:extLst>
              <a:ext uri="{FF2B5EF4-FFF2-40B4-BE49-F238E27FC236}">
                <a16:creationId xmlns:a16="http://schemas.microsoft.com/office/drawing/2014/main" id="{596BE386-B812-48D7-90CD-85548F8D78AC}"/>
              </a:ext>
            </a:extLst>
          </p:cNvPr>
          <p:cNvPicPr>
            <a:picLocks noGrp="1" noChangeAspect="1"/>
          </p:cNvPicPr>
          <p:nvPr>
            <p:ph sz="half"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0847" r="16999"/>
          <a:stretch/>
        </p:blipFill>
        <p:spPr>
          <a:xfrm>
            <a:off x="7675658" y="2093976"/>
            <a:ext cx="3941064" cy="4096512"/>
          </a:xfrm>
          <a:prstGeom prst="rect">
            <a:avLst/>
          </a:prstGeom>
        </p:spPr>
      </p:pic>
    </p:spTree>
    <p:extLst>
      <p:ext uri="{BB962C8B-B14F-4D97-AF65-F5344CB8AC3E}">
        <p14:creationId xmlns:p14="http://schemas.microsoft.com/office/powerpoint/2010/main" val="20731587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05E0F7F-E832-5A18-F877-031CDED21305}"/>
            </a:ext>
          </a:extLst>
        </p:cNvPr>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3D172A63-B390-69FA-0693-E3D1974C53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C7ED7D-2D5E-999D-985D-7FB73025CA46}"/>
              </a:ext>
            </a:extLst>
          </p:cNvPr>
          <p:cNvSpPr>
            <a:spLocks noGrp="1"/>
          </p:cNvSpPr>
          <p:nvPr>
            <p:ph type="title"/>
          </p:nvPr>
        </p:nvSpPr>
        <p:spPr>
          <a:xfrm>
            <a:off x="6392583" y="501651"/>
            <a:ext cx="4434720" cy="1716255"/>
          </a:xfrm>
        </p:spPr>
        <p:txBody>
          <a:bodyPr vert="horz" lIns="91440" tIns="45720" rIns="91440" bIns="45720" rtlCol="0" anchor="b">
            <a:normAutofit/>
          </a:bodyPr>
          <a:lstStyle/>
          <a:p>
            <a:r>
              <a:rPr lang="en-US" sz="3900" kern="1200">
                <a:solidFill>
                  <a:schemeClr val="tx1"/>
                </a:solidFill>
                <a:latin typeface="+mj-lt"/>
                <a:ea typeface="+mj-ea"/>
                <a:cs typeface="+mj-cs"/>
              </a:rPr>
              <a:t>Equipment used to determine physical properties of asphalt</a:t>
            </a:r>
          </a:p>
        </p:txBody>
      </p:sp>
      <p:sp>
        <p:nvSpPr>
          <p:cNvPr id="41" name="Rectangle 40">
            <a:extLst>
              <a:ext uri="{FF2B5EF4-FFF2-40B4-BE49-F238E27FC236}">
                <a16:creationId xmlns:a16="http://schemas.microsoft.com/office/drawing/2014/main" id="{E9C78DB9-BB02-59AC-50C1-6E2C323C8C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B588A5B0-A3FC-E90C-92A9-36AAA4C84268}"/>
              </a:ext>
            </a:extLst>
          </p:cNvPr>
          <p:cNvSpPr>
            <a:spLocks noGrp="1"/>
          </p:cNvSpPr>
          <p:nvPr>
            <p:ph sz="half" idx="2"/>
          </p:nvPr>
        </p:nvSpPr>
        <p:spPr>
          <a:xfrm>
            <a:off x="6392583" y="2645922"/>
            <a:ext cx="4434721" cy="3710427"/>
          </a:xfrm>
        </p:spPr>
        <p:txBody>
          <a:bodyPr vert="horz" lIns="91440" tIns="45720" rIns="91440" bIns="45720" rtlCol="0" anchor="t">
            <a:normAutofit/>
          </a:bodyPr>
          <a:lstStyle/>
          <a:p>
            <a:r>
              <a:rPr lang="en-US" sz="2000" dirty="0">
                <a:solidFill>
                  <a:schemeClr val="tx1">
                    <a:alpha val="80000"/>
                  </a:schemeClr>
                </a:solidFill>
              </a:rPr>
              <a:t>Degassing Oven – used to remove the entrapped air from the PAV sample.</a:t>
            </a:r>
          </a:p>
          <a:p>
            <a:r>
              <a:rPr lang="en-US" sz="2000" dirty="0">
                <a:solidFill>
                  <a:schemeClr val="tx1">
                    <a:alpha val="80000"/>
                  </a:schemeClr>
                </a:solidFill>
              </a:rPr>
              <a:t>After this aging process the sample is retested in the DSR.</a:t>
            </a:r>
          </a:p>
          <a:p>
            <a:r>
              <a:rPr lang="en-US" sz="2000" dirty="0">
                <a:solidFill>
                  <a:schemeClr val="tx1">
                    <a:alpha val="80000"/>
                  </a:schemeClr>
                </a:solidFill>
              </a:rPr>
              <a:t>The DSR results of this test determine the intermediate PG grade temperatures.</a:t>
            </a:r>
          </a:p>
        </p:txBody>
      </p:sp>
      <p:cxnSp>
        <p:nvCxnSpPr>
          <p:cNvPr id="43" name="Straight Connector 42">
            <a:extLst>
              <a:ext uri="{FF2B5EF4-FFF2-40B4-BE49-F238E27FC236}">
                <a16:creationId xmlns:a16="http://schemas.microsoft.com/office/drawing/2014/main" id="{9F6C9F1C-64EA-E5DC-667D-1D83883C04E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3893"/>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5" name="Picture 4" descr="A machine on a table&#10;&#10;AI-generated content may be incorrect.">
            <a:extLst>
              <a:ext uri="{FF2B5EF4-FFF2-40B4-BE49-F238E27FC236}">
                <a16:creationId xmlns:a16="http://schemas.microsoft.com/office/drawing/2014/main" id="{FF2FC4F0-4CC7-EE10-8FBC-30B44C4285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442" y="413262"/>
            <a:ext cx="5415283" cy="4061462"/>
          </a:xfrm>
          <a:prstGeom prst="rect">
            <a:avLst/>
          </a:prstGeom>
        </p:spPr>
      </p:pic>
    </p:spTree>
    <p:extLst>
      <p:ext uri="{BB962C8B-B14F-4D97-AF65-F5344CB8AC3E}">
        <p14:creationId xmlns:p14="http://schemas.microsoft.com/office/powerpoint/2010/main" val="10069000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F47658E-3378-2E83-99E7-4B669186AA9D}"/>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48970D-405A-42B9-9D9D-0A9B047BDABF}"/>
              </a:ext>
            </a:extLst>
          </p:cNvPr>
          <p:cNvSpPr>
            <a:spLocks noGrp="1"/>
          </p:cNvSpPr>
          <p:nvPr>
            <p:ph type="title"/>
          </p:nvPr>
        </p:nvSpPr>
        <p:spPr>
          <a:xfrm>
            <a:off x="638881" y="457200"/>
            <a:ext cx="10909640" cy="1368614"/>
          </a:xfrm>
        </p:spPr>
        <p:txBody>
          <a:bodyPr vert="horz" lIns="91440" tIns="45720" rIns="91440" bIns="45720" rtlCol="0" anchor="ctr">
            <a:normAutofit/>
          </a:bodyPr>
          <a:lstStyle/>
          <a:p>
            <a:pPr algn="ctr"/>
            <a:r>
              <a:rPr lang="en-US" sz="5600"/>
              <a:t>Final Virgin Asphalt Report Analysis</a:t>
            </a:r>
          </a:p>
        </p:txBody>
      </p:sp>
      <p:sp>
        <p:nvSpPr>
          <p:cNvPr id="25"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A146C681-10B7-6691-AFDA-77586E4AB793}"/>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t="9231" r="-3" b="-3"/>
          <a:stretch/>
        </p:blipFill>
        <p:spPr>
          <a:xfrm>
            <a:off x="1637572" y="2642616"/>
            <a:ext cx="2979351" cy="3605784"/>
          </a:xfrm>
          <a:prstGeom prst="rect">
            <a:avLst/>
          </a:prstGeom>
        </p:spPr>
      </p:pic>
      <p:pic>
        <p:nvPicPr>
          <p:cNvPr id="6" name="Content Placeholder 5">
            <a:extLst>
              <a:ext uri="{FF2B5EF4-FFF2-40B4-BE49-F238E27FC236}">
                <a16:creationId xmlns:a16="http://schemas.microsoft.com/office/drawing/2014/main" id="{4F5999ED-59B7-5062-ACA8-33C602ACC079}"/>
              </a:ext>
            </a:extLst>
          </p:cNvPr>
          <p:cNvPicPr>
            <a:picLocks noGrp="1" noChangeAspect="1"/>
          </p:cNvPicPr>
          <p:nvPr>
            <p:ph sz="half" idx="2"/>
          </p:nvPr>
        </p:nvPicPr>
        <p:blipFill>
          <a:blip r:embed="rId4"/>
          <a:stretch>
            <a:fillRect/>
          </a:stretch>
        </p:blipFill>
        <p:spPr>
          <a:xfrm>
            <a:off x="6802986" y="2642616"/>
            <a:ext cx="4517435" cy="3605784"/>
          </a:xfrm>
          <a:prstGeom prst="rect">
            <a:avLst/>
          </a:prstGeom>
        </p:spPr>
      </p:pic>
    </p:spTree>
    <p:extLst>
      <p:ext uri="{BB962C8B-B14F-4D97-AF65-F5344CB8AC3E}">
        <p14:creationId xmlns:p14="http://schemas.microsoft.com/office/powerpoint/2010/main" val="7924411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78480B7-ED8B-7F3C-0720-8879B4FCEA25}"/>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7C98A213-5994-475E-B327-DC6EC27FBA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75DA39-833D-D04F-9755-2489EA9ABEE8}"/>
              </a:ext>
            </a:extLst>
          </p:cNvPr>
          <p:cNvSpPr>
            <a:spLocks noGrp="1"/>
          </p:cNvSpPr>
          <p:nvPr>
            <p:ph type="title"/>
          </p:nvPr>
        </p:nvSpPr>
        <p:spPr>
          <a:xfrm>
            <a:off x="638881" y="670218"/>
            <a:ext cx="10909640" cy="1065836"/>
          </a:xfrm>
        </p:spPr>
        <p:txBody>
          <a:bodyPr vert="horz" lIns="91440" tIns="45720" rIns="91440" bIns="45720" rtlCol="0" anchor="ctr">
            <a:normAutofit/>
          </a:bodyPr>
          <a:lstStyle/>
          <a:p>
            <a:pPr algn="ctr"/>
            <a:r>
              <a:rPr lang="en-US" sz="6600"/>
              <a:t>Final RAP Report Analysis</a:t>
            </a:r>
          </a:p>
        </p:txBody>
      </p:sp>
      <p:sp>
        <p:nvSpPr>
          <p:cNvPr id="25" name="sketch line">
            <a:extLst>
              <a:ext uri="{FF2B5EF4-FFF2-40B4-BE49-F238E27FC236}">
                <a16:creationId xmlns:a16="http://schemas.microsoft.com/office/drawing/2014/main" id="{4B030A0D-0DAD-4A99-89BB-419527D6A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9376" y="1800088"/>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18FF5AFC-D7D7-FCCD-D9EA-0FD71D7D00DC}"/>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t="9231" r="-3" b="-3"/>
          <a:stretch/>
        </p:blipFill>
        <p:spPr>
          <a:xfrm>
            <a:off x="684397" y="2619784"/>
            <a:ext cx="2974605" cy="3600041"/>
          </a:xfrm>
          <a:prstGeom prst="rect">
            <a:avLst/>
          </a:prstGeom>
        </p:spPr>
      </p:pic>
      <p:pic>
        <p:nvPicPr>
          <p:cNvPr id="8" name="Picture 7">
            <a:extLst>
              <a:ext uri="{FF2B5EF4-FFF2-40B4-BE49-F238E27FC236}">
                <a16:creationId xmlns:a16="http://schemas.microsoft.com/office/drawing/2014/main" id="{D9599FD8-56D7-EE03-2D4B-69736BB1B4E2}"/>
              </a:ext>
            </a:extLst>
          </p:cNvPr>
          <p:cNvPicPr>
            <a:picLocks noChangeAspect="1"/>
          </p:cNvPicPr>
          <p:nvPr/>
        </p:nvPicPr>
        <p:blipFill>
          <a:blip r:embed="rId4"/>
          <a:stretch>
            <a:fillRect/>
          </a:stretch>
        </p:blipFill>
        <p:spPr>
          <a:xfrm>
            <a:off x="4216908" y="3277848"/>
            <a:ext cx="3758184" cy="2283912"/>
          </a:xfrm>
          <a:prstGeom prst="rect">
            <a:avLst/>
          </a:prstGeom>
        </p:spPr>
      </p:pic>
      <p:pic>
        <p:nvPicPr>
          <p:cNvPr id="6" name="Content Placeholder 5">
            <a:extLst>
              <a:ext uri="{FF2B5EF4-FFF2-40B4-BE49-F238E27FC236}">
                <a16:creationId xmlns:a16="http://schemas.microsoft.com/office/drawing/2014/main" id="{31F9541A-D7F2-736C-F991-844786477E8B}"/>
              </a:ext>
            </a:extLst>
          </p:cNvPr>
          <p:cNvPicPr>
            <a:picLocks noGrp="1" noChangeAspect="1"/>
          </p:cNvPicPr>
          <p:nvPr>
            <p:ph sz="half" idx="2"/>
          </p:nvPr>
        </p:nvPicPr>
        <p:blipFill>
          <a:blip r:embed="rId5"/>
          <a:stretch>
            <a:fillRect/>
          </a:stretch>
        </p:blipFill>
        <p:spPr>
          <a:xfrm>
            <a:off x="3494652" y="3209240"/>
            <a:ext cx="8202543" cy="2645232"/>
          </a:xfrm>
          <a:prstGeom prst="rect">
            <a:avLst/>
          </a:prstGeom>
        </p:spPr>
      </p:pic>
      <p:sp>
        <p:nvSpPr>
          <p:cNvPr id="4" name="TextBox 3">
            <a:extLst>
              <a:ext uri="{FF2B5EF4-FFF2-40B4-BE49-F238E27FC236}">
                <a16:creationId xmlns:a16="http://schemas.microsoft.com/office/drawing/2014/main" id="{E66F4073-DE60-34B0-2274-F8BC9BD532C8}"/>
              </a:ext>
            </a:extLst>
          </p:cNvPr>
          <p:cNvSpPr txBox="1"/>
          <p:nvPr/>
        </p:nvSpPr>
        <p:spPr>
          <a:xfrm>
            <a:off x="4642419" y="2990193"/>
            <a:ext cx="2175642" cy="369332"/>
          </a:xfrm>
          <a:prstGeom prst="rect">
            <a:avLst/>
          </a:prstGeom>
          <a:noFill/>
        </p:spPr>
        <p:txBody>
          <a:bodyPr wrap="square" rtlCol="0">
            <a:spAutoFit/>
          </a:bodyPr>
          <a:lstStyle/>
          <a:p>
            <a:r>
              <a:rPr lang="en-US" dirty="0"/>
              <a:t>Sample 1 - typical</a:t>
            </a:r>
          </a:p>
        </p:txBody>
      </p:sp>
      <p:sp>
        <p:nvSpPr>
          <p:cNvPr id="7" name="TextBox 6">
            <a:extLst>
              <a:ext uri="{FF2B5EF4-FFF2-40B4-BE49-F238E27FC236}">
                <a16:creationId xmlns:a16="http://schemas.microsoft.com/office/drawing/2014/main" id="{30D7C0D1-1825-8C21-6487-E2747103F66D}"/>
              </a:ext>
            </a:extLst>
          </p:cNvPr>
          <p:cNvSpPr txBox="1"/>
          <p:nvPr/>
        </p:nvSpPr>
        <p:spPr>
          <a:xfrm>
            <a:off x="8484895" y="2990193"/>
            <a:ext cx="2175642" cy="369332"/>
          </a:xfrm>
          <a:prstGeom prst="rect">
            <a:avLst/>
          </a:prstGeom>
          <a:noFill/>
        </p:spPr>
        <p:txBody>
          <a:bodyPr wrap="square" rtlCol="0">
            <a:spAutoFit/>
          </a:bodyPr>
          <a:lstStyle/>
          <a:p>
            <a:r>
              <a:rPr lang="en-US" dirty="0"/>
              <a:t>Sample 2 - bad</a:t>
            </a:r>
          </a:p>
        </p:txBody>
      </p:sp>
    </p:spTree>
    <p:extLst>
      <p:ext uri="{BB962C8B-B14F-4D97-AF65-F5344CB8AC3E}">
        <p14:creationId xmlns:p14="http://schemas.microsoft.com/office/powerpoint/2010/main" val="10737215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3DE7712-465F-A5D1-793F-0C353BCABB90}"/>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773DED-3099-27A9-02BA-0887E8C50979}"/>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6100" kern="1200">
                <a:solidFill>
                  <a:schemeClr val="tx1"/>
                </a:solidFill>
                <a:latin typeface="+mj-lt"/>
                <a:ea typeface="+mj-ea"/>
                <a:cs typeface="+mj-cs"/>
              </a:rPr>
              <a:t>RAP/Virgin Asphalt Blend Analysis</a:t>
            </a:r>
          </a:p>
        </p:txBody>
      </p:sp>
      <p:sp>
        <p:nvSpPr>
          <p:cNvPr id="25"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a:extLst>
              <a:ext uri="{FF2B5EF4-FFF2-40B4-BE49-F238E27FC236}">
                <a16:creationId xmlns:a16="http://schemas.microsoft.com/office/drawing/2014/main" id="{22BF0D74-4F66-F89C-8902-3BDE4E888935}"/>
              </a:ext>
            </a:extLst>
          </p:cNvPr>
          <p:cNvPicPr>
            <a:picLocks noGrp="1" noChangeAspect="1"/>
          </p:cNvPicPr>
          <p:nvPr>
            <p:ph sz="half" idx="1"/>
          </p:nvPr>
        </p:nvPicPr>
        <p:blipFill>
          <a:blip r:embed="rId3"/>
          <a:stretch>
            <a:fillRect/>
          </a:stretch>
        </p:blipFill>
        <p:spPr>
          <a:xfrm>
            <a:off x="5169975" y="640080"/>
            <a:ext cx="6183258" cy="5550408"/>
          </a:xfrm>
          <a:prstGeom prst="rect">
            <a:avLst/>
          </a:prstGeom>
        </p:spPr>
      </p:pic>
      <p:sp>
        <p:nvSpPr>
          <p:cNvPr id="3" name="TextBox 2">
            <a:extLst>
              <a:ext uri="{FF2B5EF4-FFF2-40B4-BE49-F238E27FC236}">
                <a16:creationId xmlns:a16="http://schemas.microsoft.com/office/drawing/2014/main" id="{B43DB0DD-3C8C-C116-FE65-3F989C0B5D7D}"/>
              </a:ext>
            </a:extLst>
          </p:cNvPr>
          <p:cNvSpPr txBox="1"/>
          <p:nvPr/>
        </p:nvSpPr>
        <p:spPr>
          <a:xfrm>
            <a:off x="5169975" y="208105"/>
            <a:ext cx="2347046" cy="369332"/>
          </a:xfrm>
          <a:prstGeom prst="rect">
            <a:avLst/>
          </a:prstGeom>
          <a:noFill/>
        </p:spPr>
        <p:txBody>
          <a:bodyPr wrap="square" rtlCol="0">
            <a:spAutoFit/>
          </a:bodyPr>
          <a:lstStyle/>
          <a:p>
            <a:r>
              <a:rPr lang="en-US" dirty="0"/>
              <a:t>Rap sample 1</a:t>
            </a:r>
          </a:p>
        </p:txBody>
      </p:sp>
    </p:spTree>
    <p:extLst>
      <p:ext uri="{BB962C8B-B14F-4D97-AF65-F5344CB8AC3E}">
        <p14:creationId xmlns:p14="http://schemas.microsoft.com/office/powerpoint/2010/main" val="28342825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2A6A6D3-6E29-976D-221E-E12053BFAFAF}"/>
            </a:ext>
          </a:extLst>
        </p:cNvPr>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2FD79E-D06B-E6FA-65CA-F7AC305C6BEE}"/>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5400"/>
              <a:t>Challenges &amp; Solutions </a:t>
            </a:r>
          </a:p>
        </p:txBody>
      </p:sp>
      <p:sp>
        <p:nvSpPr>
          <p:cNvPr id="6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E705C95A-BF3E-F94F-63D5-98E8A61BC3E6}"/>
              </a:ext>
            </a:extLst>
          </p:cNvPr>
          <p:cNvSpPr>
            <a:spLocks noGrp="1"/>
          </p:cNvSpPr>
          <p:nvPr>
            <p:ph type="body" sz="half" idx="2"/>
          </p:nvPr>
        </p:nvSpPr>
        <p:spPr>
          <a:xfrm>
            <a:off x="572493" y="2071316"/>
            <a:ext cx="6713552" cy="4119172"/>
          </a:xfrm>
        </p:spPr>
        <p:txBody>
          <a:bodyPr vert="horz" lIns="91440" tIns="45720" rIns="91440" bIns="45720" rtlCol="0" anchor="t">
            <a:normAutofit/>
          </a:bodyPr>
          <a:lstStyle/>
          <a:p>
            <a:pPr indent="-228600">
              <a:buFont typeface="Arial" panose="020B0604020202020204" pitchFamily="34" charset="0"/>
              <a:buChar char="•"/>
            </a:pPr>
            <a:r>
              <a:rPr lang="en-US" sz="1700" b="1"/>
              <a:t>Binder Aging and Performance</a:t>
            </a:r>
          </a:p>
          <a:p>
            <a:pPr indent="-228600">
              <a:buFont typeface="Arial" panose="020B0604020202020204" pitchFamily="34" charset="0"/>
              <a:buChar char="•"/>
            </a:pPr>
            <a:r>
              <a:rPr lang="en-US" sz="1700" b="1"/>
              <a:t>Challenge</a:t>
            </a:r>
            <a:r>
              <a:rPr lang="en-US" sz="1700"/>
              <a:t>: Asphalt binder in RAP can become oxidized and brittle over time, which can reduce the performance of the final mixture, especially under extreme temperatures.</a:t>
            </a:r>
          </a:p>
          <a:p>
            <a:pPr marL="171450" indent="-228600">
              <a:buFont typeface="Arial" panose="020B0604020202020204" pitchFamily="34" charset="0"/>
              <a:buChar char="•"/>
            </a:pPr>
            <a:r>
              <a:rPr lang="en-US" sz="1700" b="1"/>
              <a:t>Solution</a:t>
            </a:r>
            <a:r>
              <a:rPr lang="en-US" sz="1700"/>
              <a:t>:</a:t>
            </a:r>
          </a:p>
          <a:p>
            <a:pPr marL="400050" lvl="1" indent="-228600">
              <a:buFont typeface="Arial" panose="020B0604020202020204" pitchFamily="34" charset="0"/>
              <a:buChar char="•"/>
            </a:pPr>
            <a:r>
              <a:rPr lang="en-US" sz="1700" b="1"/>
              <a:t>Rejuvenators</a:t>
            </a:r>
            <a:r>
              <a:rPr lang="en-US" sz="1700"/>
              <a:t>: Rejuvenators or softening agents can be added to RAP to restore some of the lost binder properties, improving flexibility and performance.</a:t>
            </a:r>
          </a:p>
          <a:p>
            <a:pPr marL="228600" lvl="1" indent="-228600">
              <a:buFont typeface="Arial" panose="020B0604020202020204" pitchFamily="34" charset="0"/>
              <a:buChar char="•"/>
            </a:pPr>
            <a:endParaRPr lang="en-US" sz="1700"/>
          </a:p>
          <a:p>
            <a:pPr marL="400050" lvl="1" indent="-228600">
              <a:buFont typeface="Arial" panose="020B0604020202020204" pitchFamily="34" charset="0"/>
              <a:buChar char="•"/>
            </a:pPr>
            <a:r>
              <a:rPr lang="en-US" sz="1700" b="1"/>
              <a:t>Proper Mix Design</a:t>
            </a:r>
            <a:r>
              <a:rPr lang="en-US" sz="1700"/>
              <a:t>: account for the aging of the binder by adjusting the PG Grade and amount of virgin binder to ensure the final mix meets the desired performance criteria, particularly for higher traffic or harsh environmental conditions.</a:t>
            </a:r>
          </a:p>
          <a:p>
            <a:pPr indent="-228600">
              <a:buFont typeface="Arial" panose="020B0604020202020204" pitchFamily="34" charset="0"/>
              <a:buChar char="•"/>
            </a:pPr>
            <a:endParaRPr lang="en-US" sz="1700"/>
          </a:p>
        </p:txBody>
      </p:sp>
      <p:pic>
        <p:nvPicPr>
          <p:cNvPr id="29" name="Picture Placeholder 28" descr="A hand holding a pile of dirt&#10;&#10;Description automatically generated">
            <a:extLst>
              <a:ext uri="{FF2B5EF4-FFF2-40B4-BE49-F238E27FC236}">
                <a16:creationId xmlns:a16="http://schemas.microsoft.com/office/drawing/2014/main" id="{69D4C4DA-B862-4BB9-CAE0-8FE66A2F29EA}"/>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14095" r="14121"/>
          <a:stretch/>
        </p:blipFill>
        <p:spPr>
          <a:xfrm>
            <a:off x="7675658" y="2093976"/>
            <a:ext cx="3941064" cy="4096512"/>
          </a:xfrm>
          <a:prstGeom prst="rect">
            <a:avLst/>
          </a:prstGeom>
        </p:spPr>
      </p:pic>
    </p:spTree>
    <p:extLst>
      <p:ext uri="{BB962C8B-B14F-4D97-AF65-F5344CB8AC3E}">
        <p14:creationId xmlns:p14="http://schemas.microsoft.com/office/powerpoint/2010/main" val="14485655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CEF1F54-1DB6-2CA2-5A6C-894A879B1B8F}"/>
            </a:ext>
          </a:extLst>
        </p:cNvPr>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6596E4D7-3DA8-D54D-7C14-87F0F03270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363626-7345-4443-3C2A-C30017D2D72A}"/>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5400" dirty="0"/>
              <a:t>Challenges &amp; Solutions </a:t>
            </a:r>
          </a:p>
        </p:txBody>
      </p:sp>
      <p:sp>
        <p:nvSpPr>
          <p:cNvPr id="61" name="sketchy line">
            <a:extLst>
              <a:ext uri="{FF2B5EF4-FFF2-40B4-BE49-F238E27FC236}">
                <a16:creationId xmlns:a16="http://schemas.microsoft.com/office/drawing/2014/main" id="{45281512-DF0F-BF29-E094-EC88016942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A2A5CB1-9614-384E-2C62-55C019AB41EC}"/>
              </a:ext>
            </a:extLst>
          </p:cNvPr>
          <p:cNvPicPr>
            <a:picLocks noChangeAspect="1"/>
          </p:cNvPicPr>
          <p:nvPr/>
        </p:nvPicPr>
        <p:blipFill>
          <a:blip r:embed="rId2"/>
          <a:stretch>
            <a:fillRect/>
          </a:stretch>
        </p:blipFill>
        <p:spPr>
          <a:xfrm>
            <a:off x="572493" y="2075124"/>
            <a:ext cx="6516009" cy="4058216"/>
          </a:xfrm>
          <a:prstGeom prst="rect">
            <a:avLst/>
          </a:prstGeom>
        </p:spPr>
      </p:pic>
      <p:sp>
        <p:nvSpPr>
          <p:cNvPr id="3" name="TextBox 2">
            <a:extLst>
              <a:ext uri="{FF2B5EF4-FFF2-40B4-BE49-F238E27FC236}">
                <a16:creationId xmlns:a16="http://schemas.microsoft.com/office/drawing/2014/main" id="{A691B8D1-0735-7CF9-EA14-25542E10F016}"/>
              </a:ext>
            </a:extLst>
          </p:cNvPr>
          <p:cNvSpPr txBox="1"/>
          <p:nvPr/>
        </p:nvSpPr>
        <p:spPr>
          <a:xfrm>
            <a:off x="7460243" y="4099034"/>
            <a:ext cx="2213478" cy="1200329"/>
          </a:xfrm>
          <a:prstGeom prst="rect">
            <a:avLst/>
          </a:prstGeom>
          <a:noFill/>
        </p:spPr>
        <p:txBody>
          <a:bodyPr wrap="square" rtlCol="0">
            <a:spAutoFit/>
          </a:bodyPr>
          <a:lstStyle/>
          <a:p>
            <a:r>
              <a:rPr lang="en-US" dirty="0"/>
              <a:t>True grade with this blend is 83-16</a:t>
            </a:r>
          </a:p>
          <a:p>
            <a:r>
              <a:rPr lang="en-US" dirty="0"/>
              <a:t>Will try again with rejuvenator.</a:t>
            </a:r>
          </a:p>
        </p:txBody>
      </p:sp>
    </p:spTree>
    <p:extLst>
      <p:ext uri="{BB962C8B-B14F-4D97-AF65-F5344CB8AC3E}">
        <p14:creationId xmlns:p14="http://schemas.microsoft.com/office/powerpoint/2010/main" val="36868257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2A57003-760A-03CE-28C5-468E4A3D55FF}"/>
            </a:ext>
          </a:extLst>
        </p:cNvPr>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E99950BA-56C8-3B53-D388-F738456B35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0C0A19-31AE-66CC-AFEB-95D5B7894332}"/>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5400" dirty="0"/>
              <a:t>Types of Rejuvenator </a:t>
            </a:r>
          </a:p>
        </p:txBody>
      </p:sp>
      <p:sp>
        <p:nvSpPr>
          <p:cNvPr id="61" name="sketchy line">
            <a:extLst>
              <a:ext uri="{FF2B5EF4-FFF2-40B4-BE49-F238E27FC236}">
                <a16:creationId xmlns:a16="http://schemas.microsoft.com/office/drawing/2014/main" id="{BE9F072A-B0B6-EFD7-6924-F481A0AE3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C72693C-07CD-D841-7699-BB41BC0B84B8}"/>
              </a:ext>
            </a:extLst>
          </p:cNvPr>
          <p:cNvPicPr>
            <a:picLocks noChangeAspect="1"/>
          </p:cNvPicPr>
          <p:nvPr/>
        </p:nvPicPr>
        <p:blipFill>
          <a:blip r:embed="rId2"/>
          <a:stretch>
            <a:fillRect/>
          </a:stretch>
        </p:blipFill>
        <p:spPr>
          <a:xfrm>
            <a:off x="572493" y="1804614"/>
            <a:ext cx="8595258" cy="4160603"/>
          </a:xfrm>
          <a:prstGeom prst="rect">
            <a:avLst/>
          </a:prstGeom>
        </p:spPr>
      </p:pic>
    </p:spTree>
    <p:extLst>
      <p:ext uri="{BB962C8B-B14F-4D97-AF65-F5344CB8AC3E}">
        <p14:creationId xmlns:p14="http://schemas.microsoft.com/office/powerpoint/2010/main" val="23225801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2E61D1C-1C1F-F1C4-065F-F3751AEA3BA2}"/>
            </a:ext>
          </a:extLst>
        </p:cNvPr>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5676CD07-E6E7-822D-D390-C5B486C8E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2814FA-8AA1-3EEF-7BA3-A6F8554F5393}"/>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5400" dirty="0"/>
              <a:t>Challenges &amp; Solutions </a:t>
            </a:r>
          </a:p>
        </p:txBody>
      </p:sp>
      <p:sp>
        <p:nvSpPr>
          <p:cNvPr id="61" name="sketchy line">
            <a:extLst>
              <a:ext uri="{FF2B5EF4-FFF2-40B4-BE49-F238E27FC236}">
                <a16:creationId xmlns:a16="http://schemas.microsoft.com/office/drawing/2014/main" id="{3068FD6F-0331-DDE8-663D-8484891ED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B0822E6-6174-A615-8D5F-3ADF692045FC}"/>
              </a:ext>
            </a:extLst>
          </p:cNvPr>
          <p:cNvPicPr>
            <a:picLocks noChangeAspect="1"/>
          </p:cNvPicPr>
          <p:nvPr/>
        </p:nvPicPr>
        <p:blipFill>
          <a:blip r:embed="rId2"/>
          <a:stretch>
            <a:fillRect/>
          </a:stretch>
        </p:blipFill>
        <p:spPr>
          <a:xfrm>
            <a:off x="724187" y="2057797"/>
            <a:ext cx="6516009" cy="4048690"/>
          </a:xfrm>
          <a:prstGeom prst="rect">
            <a:avLst/>
          </a:prstGeom>
        </p:spPr>
      </p:pic>
      <p:pic>
        <p:nvPicPr>
          <p:cNvPr id="6" name="Picture 5">
            <a:extLst>
              <a:ext uri="{FF2B5EF4-FFF2-40B4-BE49-F238E27FC236}">
                <a16:creationId xmlns:a16="http://schemas.microsoft.com/office/drawing/2014/main" id="{B5825EAC-D00F-15C9-D22D-B6B22053DA24}"/>
              </a:ext>
            </a:extLst>
          </p:cNvPr>
          <p:cNvPicPr>
            <a:picLocks noChangeAspect="1"/>
          </p:cNvPicPr>
          <p:nvPr/>
        </p:nvPicPr>
        <p:blipFill>
          <a:blip r:embed="rId3"/>
          <a:stretch>
            <a:fillRect/>
          </a:stretch>
        </p:blipFill>
        <p:spPr>
          <a:xfrm>
            <a:off x="7750718" y="2671657"/>
            <a:ext cx="3155535" cy="2125974"/>
          </a:xfrm>
          <a:prstGeom prst="rect">
            <a:avLst/>
          </a:prstGeom>
        </p:spPr>
      </p:pic>
      <p:sp>
        <p:nvSpPr>
          <p:cNvPr id="3" name="TextBox 2">
            <a:extLst>
              <a:ext uri="{FF2B5EF4-FFF2-40B4-BE49-F238E27FC236}">
                <a16:creationId xmlns:a16="http://schemas.microsoft.com/office/drawing/2014/main" id="{401D192F-28CD-7D1F-7C6A-CDDBF5AA06D9}"/>
              </a:ext>
            </a:extLst>
          </p:cNvPr>
          <p:cNvSpPr txBox="1"/>
          <p:nvPr/>
        </p:nvSpPr>
        <p:spPr>
          <a:xfrm>
            <a:off x="8191763" y="5101721"/>
            <a:ext cx="2289153" cy="1200329"/>
          </a:xfrm>
          <a:prstGeom prst="rect">
            <a:avLst/>
          </a:prstGeom>
          <a:noFill/>
        </p:spPr>
        <p:txBody>
          <a:bodyPr wrap="square" rtlCol="0">
            <a:spAutoFit/>
          </a:bodyPr>
          <a:lstStyle/>
          <a:p>
            <a:r>
              <a:rPr lang="en-US" dirty="0"/>
              <a:t>Same sample with 2.5% rejuvenator added. – still failed but made progress.</a:t>
            </a:r>
          </a:p>
        </p:txBody>
      </p:sp>
    </p:spTree>
    <p:extLst>
      <p:ext uri="{BB962C8B-B14F-4D97-AF65-F5344CB8AC3E}">
        <p14:creationId xmlns:p14="http://schemas.microsoft.com/office/powerpoint/2010/main" val="32404733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7176CAF-7924-6A8B-059D-3B3292AE44A0}"/>
            </a:ext>
          </a:extLst>
        </p:cNvPr>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1B5CEAC6-F544-3742-0A1E-E9340138C6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AA4762-C8D5-33A8-B6EC-0C2F44DA99CE}"/>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5400" dirty="0"/>
              <a:t>Challenges &amp; Solutions – typical rap </a:t>
            </a:r>
          </a:p>
        </p:txBody>
      </p:sp>
      <p:sp>
        <p:nvSpPr>
          <p:cNvPr id="61" name="sketchy line">
            <a:extLst>
              <a:ext uri="{FF2B5EF4-FFF2-40B4-BE49-F238E27FC236}">
                <a16:creationId xmlns:a16="http://schemas.microsoft.com/office/drawing/2014/main" id="{DE7E5C59-45E2-9F05-7F0D-6C0577F59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EECAB83-E13F-7564-88A4-D686DE4EECEF}"/>
              </a:ext>
            </a:extLst>
          </p:cNvPr>
          <p:cNvPicPr>
            <a:picLocks noChangeAspect="1"/>
          </p:cNvPicPr>
          <p:nvPr/>
        </p:nvPicPr>
        <p:blipFill>
          <a:blip r:embed="rId3"/>
          <a:stretch>
            <a:fillRect/>
          </a:stretch>
        </p:blipFill>
        <p:spPr>
          <a:xfrm>
            <a:off x="666914" y="1966083"/>
            <a:ext cx="9073434" cy="4450870"/>
          </a:xfrm>
          <a:prstGeom prst="rect">
            <a:avLst/>
          </a:prstGeom>
        </p:spPr>
      </p:pic>
    </p:spTree>
    <p:extLst>
      <p:ext uri="{BB962C8B-B14F-4D97-AF65-F5344CB8AC3E}">
        <p14:creationId xmlns:p14="http://schemas.microsoft.com/office/powerpoint/2010/main" val="10078101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6CECE67-5AF3-A781-1749-3BE681278743}"/>
            </a:ext>
          </a:extLst>
        </p:cNvPr>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E75C910D-E7F9-961D-8700-5066227BB2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BBC917-D94F-EEDC-5275-E8C124DDDD86}"/>
              </a:ext>
            </a:extLst>
          </p:cNvPr>
          <p:cNvSpPr>
            <a:spLocks noGrp="1"/>
          </p:cNvSpPr>
          <p:nvPr>
            <p:ph type="title"/>
          </p:nvPr>
        </p:nvSpPr>
        <p:spPr>
          <a:xfrm>
            <a:off x="572493" y="238539"/>
            <a:ext cx="11018520" cy="1434415"/>
          </a:xfrm>
        </p:spPr>
        <p:txBody>
          <a:bodyPr vert="horz" lIns="91440" tIns="45720" rIns="91440" bIns="45720" rtlCol="0" anchor="b">
            <a:normAutofit fontScale="90000"/>
          </a:bodyPr>
          <a:lstStyle/>
          <a:p>
            <a:r>
              <a:rPr lang="en-US" sz="5400" dirty="0"/>
              <a:t>Challenges &amp; Solutions – Typical Rap with </a:t>
            </a:r>
            <a:r>
              <a:rPr lang="en-US" sz="5400" dirty="0" err="1"/>
              <a:t>Rujuvenator</a:t>
            </a:r>
            <a:r>
              <a:rPr lang="en-US" sz="5400" dirty="0"/>
              <a:t> </a:t>
            </a:r>
          </a:p>
        </p:txBody>
      </p:sp>
      <p:sp>
        <p:nvSpPr>
          <p:cNvPr id="61" name="sketchy line">
            <a:extLst>
              <a:ext uri="{FF2B5EF4-FFF2-40B4-BE49-F238E27FC236}">
                <a16:creationId xmlns:a16="http://schemas.microsoft.com/office/drawing/2014/main" id="{4F7E58FF-B066-2115-B5BB-4BED2C5423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BBBC3BD-0C74-436B-E57F-06BE945FF9AC}"/>
              </a:ext>
            </a:extLst>
          </p:cNvPr>
          <p:cNvPicPr>
            <a:picLocks noChangeAspect="1"/>
          </p:cNvPicPr>
          <p:nvPr/>
        </p:nvPicPr>
        <p:blipFill>
          <a:blip r:embed="rId3"/>
          <a:stretch>
            <a:fillRect/>
          </a:stretch>
        </p:blipFill>
        <p:spPr>
          <a:xfrm>
            <a:off x="670026" y="1911493"/>
            <a:ext cx="8470333" cy="4360098"/>
          </a:xfrm>
          <a:prstGeom prst="rect">
            <a:avLst/>
          </a:prstGeom>
        </p:spPr>
      </p:pic>
      <p:pic>
        <p:nvPicPr>
          <p:cNvPr id="9" name="Picture 8">
            <a:extLst>
              <a:ext uri="{FF2B5EF4-FFF2-40B4-BE49-F238E27FC236}">
                <a16:creationId xmlns:a16="http://schemas.microsoft.com/office/drawing/2014/main" id="{18930EF1-3C91-C7A0-E4E7-DE2B97F2EC58}"/>
              </a:ext>
            </a:extLst>
          </p:cNvPr>
          <p:cNvPicPr>
            <a:picLocks noChangeAspect="1"/>
          </p:cNvPicPr>
          <p:nvPr/>
        </p:nvPicPr>
        <p:blipFill>
          <a:blip r:embed="rId4"/>
          <a:stretch>
            <a:fillRect/>
          </a:stretch>
        </p:blipFill>
        <p:spPr>
          <a:xfrm>
            <a:off x="9273209" y="2659440"/>
            <a:ext cx="2494721" cy="1972570"/>
          </a:xfrm>
          <a:prstGeom prst="rect">
            <a:avLst/>
          </a:prstGeom>
        </p:spPr>
      </p:pic>
      <p:sp>
        <p:nvSpPr>
          <p:cNvPr id="3" name="TextBox 2">
            <a:extLst>
              <a:ext uri="{FF2B5EF4-FFF2-40B4-BE49-F238E27FC236}">
                <a16:creationId xmlns:a16="http://schemas.microsoft.com/office/drawing/2014/main" id="{634DF93B-AE26-6BF4-658A-85DDD5FB8EE0}"/>
              </a:ext>
            </a:extLst>
          </p:cNvPr>
          <p:cNvSpPr txBox="1"/>
          <p:nvPr/>
        </p:nvSpPr>
        <p:spPr>
          <a:xfrm>
            <a:off x="9484535" y="4975597"/>
            <a:ext cx="2037439" cy="646331"/>
          </a:xfrm>
          <a:prstGeom prst="rect">
            <a:avLst/>
          </a:prstGeom>
          <a:noFill/>
        </p:spPr>
        <p:txBody>
          <a:bodyPr wrap="square" rtlCol="0">
            <a:spAutoFit/>
          </a:bodyPr>
          <a:lstStyle/>
          <a:p>
            <a:r>
              <a:rPr lang="en-US" dirty="0"/>
              <a:t>True grade – 75-22</a:t>
            </a:r>
          </a:p>
          <a:p>
            <a:r>
              <a:rPr lang="en-US" dirty="0"/>
              <a:t>PG grade 70-22</a:t>
            </a:r>
          </a:p>
        </p:txBody>
      </p:sp>
    </p:spTree>
    <p:extLst>
      <p:ext uri="{BB962C8B-B14F-4D97-AF65-F5344CB8AC3E}">
        <p14:creationId xmlns:p14="http://schemas.microsoft.com/office/powerpoint/2010/main" val="38847487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AA6820-55EA-7FC1-2013-5AF785C0DF15}"/>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4600"/>
              <a:t>Introduction to Asphalt Pavement Recycling</a:t>
            </a:r>
          </a:p>
        </p:txBody>
      </p:sp>
      <p:sp>
        <p:nvSpPr>
          <p:cNvPr id="17"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BBA66BAC-77EA-4B1C-C0B7-2E225FE2CE54}"/>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72493" y="2071316"/>
            <a:ext cx="6713552" cy="4119172"/>
          </a:xfrm>
        </p:spPr>
        <p:txBody>
          <a:bodyPr anchor="t">
            <a:normAutofit/>
          </a:bodyPr>
          <a:lstStyle/>
          <a:p>
            <a:pPr marL="0" lvl="1" indent="0">
              <a:buNone/>
            </a:pPr>
            <a:r>
              <a:rPr lang="en-US" sz="1700" b="1"/>
              <a:t>Brief History and Evolution</a:t>
            </a:r>
          </a:p>
          <a:p>
            <a:pPr marL="0" lvl="1" indent="0">
              <a:buNone/>
            </a:pPr>
            <a:r>
              <a:rPr lang="en-US" sz="1700"/>
              <a:t>Asphalt recycling has been around since the early 1900s, but it was not until the 1970s that it started to gain popularity due to an energy crisis which led to a  significant rise in oil prices.  The Arab oil embargo of 1970 put the United States economy back. This caused fuel shortages, rising oil prices, and long lines at gas stations due to limited supply. Due to this crisis RAP was introduced to help lower construction costs and preserve oil and other natural resources. </a:t>
            </a:r>
          </a:p>
          <a:p>
            <a:pPr marL="0" lvl="1" indent="0">
              <a:buNone/>
            </a:pPr>
            <a:endParaRPr lang="en-US" sz="1700"/>
          </a:p>
          <a:p>
            <a:pPr marL="0" lvl="1" indent="0">
              <a:buNone/>
            </a:pPr>
            <a:r>
              <a:rPr lang="en-US" sz="1700"/>
              <a:t>Although the use of RAP was not widely accepted when it was first introduced. Today, it is a common practice in the asphalt industry leading to widespread implementation in various construction projects  and is an important part of sustainable construction. </a:t>
            </a:r>
          </a:p>
          <a:p>
            <a:pPr marL="0" lvl="1" indent="0">
              <a:buNone/>
            </a:pPr>
            <a:endParaRPr lang="en-US" sz="1700"/>
          </a:p>
        </p:txBody>
      </p:sp>
      <p:pic>
        <p:nvPicPr>
          <p:cNvPr id="5" name="Content Placeholder 4" descr="Close up of a dump truck scooping up new asphalt on a road being resurfaced in a La Canada neighborhood.">
            <a:extLst>
              <a:ext uri="{FF2B5EF4-FFF2-40B4-BE49-F238E27FC236}">
                <a16:creationId xmlns:a16="http://schemas.microsoft.com/office/drawing/2014/main" id="{4C590148-A113-49CD-9277-46B5327F9DC8}"/>
              </a:ext>
            </a:extLst>
          </p:cNvPr>
          <p:cNvPicPr>
            <a:picLocks noGrp="1" noChangeAspect="1"/>
          </p:cNvPicPr>
          <p:nvPr>
            <p:ph sz="half" idx="1"/>
          </p:nvPr>
        </p:nvPicPr>
        <p:blipFill>
          <a:blip r:embed="rId3"/>
          <a:srcRect l="22992" r="12792" b="2"/>
          <a:stretch/>
        </p:blipFill>
        <p:spPr>
          <a:xfrm>
            <a:off x="7675658" y="2093976"/>
            <a:ext cx="3941064" cy="4096512"/>
          </a:xfrm>
          <a:prstGeom prst="rect">
            <a:avLst/>
          </a:prstGeom>
        </p:spPr>
      </p:pic>
    </p:spTree>
    <p:extLst>
      <p:ext uri="{BB962C8B-B14F-4D97-AF65-F5344CB8AC3E}">
        <p14:creationId xmlns:p14="http://schemas.microsoft.com/office/powerpoint/2010/main" val="30460490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51D52D3-2C22-9F3A-6026-58C23FB82F20}"/>
            </a:ext>
          </a:extLst>
        </p:cNvPr>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0DD078-1698-8403-ACC7-280008BFF8C5}"/>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5400"/>
              <a:t>Challenges &amp; Solutions </a:t>
            </a:r>
          </a:p>
        </p:txBody>
      </p:sp>
      <p:sp>
        <p:nvSpPr>
          <p:cNvPr id="5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476E1B61-E295-9840-E4C4-836503816CFC}"/>
              </a:ext>
            </a:extLst>
          </p:cNvPr>
          <p:cNvSpPr>
            <a:spLocks noGrp="1"/>
          </p:cNvSpPr>
          <p:nvPr>
            <p:ph type="body" sz="half" idx="2"/>
          </p:nvPr>
        </p:nvSpPr>
        <p:spPr>
          <a:xfrm>
            <a:off x="572493" y="2071316"/>
            <a:ext cx="6713552" cy="4119172"/>
          </a:xfrm>
        </p:spPr>
        <p:txBody>
          <a:bodyPr vert="horz" lIns="91440" tIns="45720" rIns="91440" bIns="45720" rtlCol="0" anchor="t">
            <a:normAutofit/>
          </a:bodyPr>
          <a:lstStyle/>
          <a:p>
            <a:pPr indent="-228600">
              <a:buFont typeface="Arial" panose="020B0604020202020204" pitchFamily="34" charset="0"/>
              <a:buChar char="•"/>
            </a:pPr>
            <a:r>
              <a:rPr lang="en-US" sz="1700" b="1"/>
              <a:t>Contamination of RAP</a:t>
            </a:r>
          </a:p>
          <a:p>
            <a:pPr marL="285750" indent="-228600">
              <a:buFont typeface="Arial" panose="020B0604020202020204" pitchFamily="34" charset="0"/>
              <a:buChar char="•"/>
            </a:pPr>
            <a:r>
              <a:rPr lang="en-US" sz="1700" b="1"/>
              <a:t>Challenge</a:t>
            </a:r>
            <a:r>
              <a:rPr lang="en-US" sz="1700"/>
              <a:t>: RAP can sometimes be contaminated with foreign materials such as soil, debris, metal, crack seal or even other types of asphalt mixtures. Contaminants can compromise the structural integrity and longevity of the pavement.</a:t>
            </a:r>
          </a:p>
          <a:p>
            <a:pPr indent="-228600">
              <a:buFont typeface="Arial" panose="020B0604020202020204" pitchFamily="34" charset="0"/>
              <a:buChar char="•"/>
            </a:pPr>
            <a:r>
              <a:rPr lang="en-US" sz="1700" b="1"/>
              <a:t>Solution</a:t>
            </a:r>
            <a:r>
              <a:rPr lang="en-US" sz="1700"/>
              <a:t>:</a:t>
            </a:r>
          </a:p>
          <a:p>
            <a:pPr lvl="1" indent="-228600">
              <a:buFont typeface="Arial" panose="020B0604020202020204" pitchFamily="34" charset="0"/>
              <a:buChar char="•"/>
            </a:pPr>
            <a:r>
              <a:rPr lang="en-US" sz="1700" b="1"/>
              <a:t>Preprocessing and Screening</a:t>
            </a:r>
            <a:r>
              <a:rPr lang="en-US" sz="1700"/>
              <a:t>: Prior to using RAP in new mixes, it should be carefully processed, screened, and cleaned to remove contaminants. </a:t>
            </a:r>
          </a:p>
          <a:p>
            <a:pPr lvl="1" indent="-228600">
              <a:buFont typeface="Arial" panose="020B0604020202020204" pitchFamily="34" charset="0"/>
              <a:buChar char="•"/>
            </a:pPr>
            <a:r>
              <a:rPr lang="en-US" sz="1700" b="1"/>
              <a:t>Source Control</a:t>
            </a:r>
            <a:r>
              <a:rPr lang="en-US" sz="1700"/>
              <a:t>: Ensuring that RAP is sourced from controlled, clean environments (e.g., well-maintained roads) can reduce the likelihood of contamination.</a:t>
            </a:r>
          </a:p>
          <a:p>
            <a:pPr lvl="1" indent="-228600">
              <a:buFont typeface="Arial" panose="020B0604020202020204" pitchFamily="34" charset="0"/>
              <a:buChar char="•"/>
            </a:pPr>
            <a:r>
              <a:rPr lang="en-US" sz="1700"/>
              <a:t>Use the RAP in a different application such as base course or FDR.</a:t>
            </a:r>
          </a:p>
          <a:p>
            <a:pPr indent="-228600">
              <a:buFont typeface="Arial" panose="020B0604020202020204" pitchFamily="34" charset="0"/>
              <a:buChar char="•"/>
            </a:pPr>
            <a:endParaRPr lang="en-US" sz="1700"/>
          </a:p>
          <a:p>
            <a:pPr indent="-228600">
              <a:buFont typeface="Arial" panose="020B0604020202020204" pitchFamily="34" charset="0"/>
              <a:buChar char="•"/>
            </a:pPr>
            <a:endParaRPr lang="en-US" sz="1700"/>
          </a:p>
        </p:txBody>
      </p:sp>
      <p:pic>
        <p:nvPicPr>
          <p:cNvPr id="29" name="Picture Placeholder 28" descr="A hand holding a pile of dirt&#10;&#10;Description automatically generated">
            <a:extLst>
              <a:ext uri="{FF2B5EF4-FFF2-40B4-BE49-F238E27FC236}">
                <a16:creationId xmlns:a16="http://schemas.microsoft.com/office/drawing/2014/main" id="{5F8E7055-6E75-883E-D80B-EFD589A7A84B}"/>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4095" r="14121"/>
          <a:stretch/>
        </p:blipFill>
        <p:spPr>
          <a:xfrm>
            <a:off x="7675658" y="2093976"/>
            <a:ext cx="3941064" cy="4096512"/>
          </a:xfrm>
          <a:prstGeom prst="rect">
            <a:avLst/>
          </a:prstGeom>
        </p:spPr>
      </p:pic>
    </p:spTree>
    <p:extLst>
      <p:ext uri="{BB962C8B-B14F-4D97-AF65-F5344CB8AC3E}">
        <p14:creationId xmlns:p14="http://schemas.microsoft.com/office/powerpoint/2010/main" val="30023731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F7E524A-DAE1-EADE-4437-1B6905828788}"/>
            </a:ext>
          </a:extLst>
        </p:cNvPr>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AD1BFB26-FE3B-E865-FDA2-1119B459F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C8A70D-D613-8830-28F5-D17AC5D387C4}"/>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5400" dirty="0"/>
              <a:t>How do you know ??</a:t>
            </a:r>
          </a:p>
        </p:txBody>
      </p:sp>
      <p:sp>
        <p:nvSpPr>
          <p:cNvPr id="52" name="sketchy line">
            <a:extLst>
              <a:ext uri="{FF2B5EF4-FFF2-40B4-BE49-F238E27FC236}">
                <a16:creationId xmlns:a16="http://schemas.microsoft.com/office/drawing/2014/main" id="{C887070D-28EA-39CC-0123-8448F77926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06AA3FAD-44EC-F4A5-5819-8999E5073D47}"/>
              </a:ext>
            </a:extLst>
          </p:cNvPr>
          <p:cNvSpPr>
            <a:spLocks noGrp="1"/>
          </p:cNvSpPr>
          <p:nvPr>
            <p:ph type="body" sz="half" idx="2"/>
          </p:nvPr>
        </p:nvSpPr>
        <p:spPr>
          <a:xfrm>
            <a:off x="572493" y="2071316"/>
            <a:ext cx="6713552" cy="4119172"/>
          </a:xfrm>
        </p:spPr>
        <p:txBody>
          <a:bodyPr vert="horz" lIns="91440" tIns="45720" rIns="91440" bIns="45720" rtlCol="0" anchor="t">
            <a:normAutofit/>
          </a:bodyPr>
          <a:lstStyle/>
          <a:p>
            <a:pPr indent="-228600">
              <a:buFont typeface="Arial" panose="020B0604020202020204" pitchFamily="34" charset="0"/>
              <a:buChar char="•"/>
            </a:pPr>
            <a:endParaRPr lang="en-US" sz="1700" dirty="0"/>
          </a:p>
          <a:p>
            <a:r>
              <a:rPr lang="en-US" sz="1700" dirty="0"/>
              <a:t>How do you know the rap sample collected and tested is the same as represented in the mix design?</a:t>
            </a:r>
          </a:p>
          <a:p>
            <a:pPr marL="342900" indent="-342900">
              <a:buAutoNum type="arabicParenR"/>
            </a:pPr>
            <a:r>
              <a:rPr lang="en-US" sz="1700" dirty="0"/>
              <a:t>Collect representative sample of rap</a:t>
            </a:r>
          </a:p>
          <a:p>
            <a:pPr marL="342900" indent="-342900">
              <a:buAutoNum type="arabicParenR"/>
            </a:pPr>
            <a:r>
              <a:rPr lang="en-US" sz="1700" dirty="0"/>
              <a:t>Test asphalt content </a:t>
            </a:r>
          </a:p>
          <a:p>
            <a:pPr marL="342900" indent="-342900">
              <a:buAutoNum type="arabicParenR"/>
            </a:pPr>
            <a:r>
              <a:rPr lang="en-US" sz="1700" dirty="0"/>
              <a:t>Test gradation</a:t>
            </a:r>
          </a:p>
          <a:p>
            <a:pPr marL="342900" indent="-342900">
              <a:buAutoNum type="arabicParenR"/>
            </a:pPr>
            <a:r>
              <a:rPr lang="en-US" sz="1700" dirty="0"/>
              <a:t>Test </a:t>
            </a:r>
            <a:r>
              <a:rPr lang="en-US" sz="1700" dirty="0" err="1"/>
              <a:t>Gmm</a:t>
            </a:r>
            <a:endParaRPr lang="en-US" sz="1700" dirty="0"/>
          </a:p>
          <a:p>
            <a:r>
              <a:rPr lang="en-US" sz="1700" dirty="0"/>
              <a:t>These 3 test parameters will allow comparison to the mix design data.</a:t>
            </a:r>
          </a:p>
          <a:p>
            <a:endParaRPr lang="en-US" sz="1700" dirty="0"/>
          </a:p>
          <a:p>
            <a:r>
              <a:rPr lang="en-US" sz="1700" dirty="0"/>
              <a:t>Worst case, extract and grade the rap.</a:t>
            </a:r>
          </a:p>
        </p:txBody>
      </p:sp>
      <p:pic>
        <p:nvPicPr>
          <p:cNvPr id="29" name="Picture Placeholder 28" descr="A hand holding a pile of dirt&#10;&#10;Description automatically generated">
            <a:extLst>
              <a:ext uri="{FF2B5EF4-FFF2-40B4-BE49-F238E27FC236}">
                <a16:creationId xmlns:a16="http://schemas.microsoft.com/office/drawing/2014/main" id="{8E4ED3CF-94C5-77C2-69A9-80139D7D2E89}"/>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4095" r="14121"/>
          <a:stretch/>
        </p:blipFill>
        <p:spPr>
          <a:xfrm>
            <a:off x="7675658" y="2093976"/>
            <a:ext cx="3941064" cy="4096512"/>
          </a:xfrm>
          <a:prstGeom prst="rect">
            <a:avLst/>
          </a:prstGeom>
        </p:spPr>
      </p:pic>
    </p:spTree>
    <p:extLst>
      <p:ext uri="{BB962C8B-B14F-4D97-AF65-F5344CB8AC3E}">
        <p14:creationId xmlns:p14="http://schemas.microsoft.com/office/powerpoint/2010/main" val="39249475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3669E-5DF0-907A-069A-3FBAF6774903}"/>
              </a:ext>
            </a:extLst>
          </p:cNvPr>
          <p:cNvSpPr>
            <a:spLocks noGrp="1"/>
          </p:cNvSpPr>
          <p:nvPr>
            <p:ph type="title"/>
          </p:nvPr>
        </p:nvSpPr>
        <p:spPr>
          <a:xfrm>
            <a:off x="1049451" y="1352492"/>
            <a:ext cx="4665540" cy="1143000"/>
          </a:xfrm>
        </p:spPr>
        <p:txBody>
          <a:bodyPr vert="horz" lIns="91440" tIns="45720" rIns="91440" bIns="45720" rtlCol="0" anchor="t">
            <a:normAutofit/>
          </a:bodyPr>
          <a:lstStyle/>
          <a:p>
            <a:pPr>
              <a:lnSpc>
                <a:spcPct val="90000"/>
              </a:lnSpc>
            </a:pPr>
            <a:r>
              <a:rPr lang="en-US" sz="2500"/>
              <a:t>Technologies and Techniques in Asphalt Recycling</a:t>
            </a:r>
          </a:p>
        </p:txBody>
      </p:sp>
      <p:pic>
        <p:nvPicPr>
          <p:cNvPr id="5" name="Content Placeholder 4" descr="A finish line on an asphalt">
            <a:extLst>
              <a:ext uri="{FF2B5EF4-FFF2-40B4-BE49-F238E27FC236}">
                <a16:creationId xmlns:a16="http://schemas.microsoft.com/office/drawing/2014/main" id="{27E4E9FF-79EA-466F-A9E1-80809D3D423F}"/>
              </a:ext>
            </a:extLst>
          </p:cNvPr>
          <p:cNvPicPr>
            <a:picLocks noGrp="1" noChangeAspect="1"/>
          </p:cNvPicPr>
          <p:nvPr>
            <p:ph sz="half" idx="1"/>
          </p:nvPr>
        </p:nvPicPr>
        <p:blipFill>
          <a:blip r:embed="rId3"/>
          <a:srcRect t="2326" b="10802"/>
          <a:stretch/>
        </p:blipFill>
        <p:spPr>
          <a:xfrm>
            <a:off x="20" y="10"/>
            <a:ext cx="12191980" cy="6857990"/>
          </a:xfrm>
          <a:prstGeom prst="rect">
            <a:avLst/>
          </a:prstGeom>
        </p:spPr>
      </p:pic>
      <p:sp>
        <p:nvSpPr>
          <p:cNvPr id="4" name="Content Placeholder 3">
            <a:extLst>
              <a:ext uri="{FF2B5EF4-FFF2-40B4-BE49-F238E27FC236}">
                <a16:creationId xmlns:a16="http://schemas.microsoft.com/office/drawing/2014/main" id="{1A48DF65-90F6-ECA1-293F-642D741C2299}"/>
              </a:ext>
            </a:extLst>
          </p:cNvPr>
          <p:cNvSpPr>
            <a:spLocks noGrp="1"/>
          </p:cNvSpPr>
          <p:nvPr>
            <p:ph sz="half" idx="2"/>
          </p:nvPr>
        </p:nvSpPr>
        <p:spPr>
          <a:xfrm>
            <a:off x="1049454" y="2343150"/>
            <a:ext cx="5275146" cy="3377117"/>
          </a:xfrm>
        </p:spPr>
        <p:txBody>
          <a:bodyPr vert="horz" lIns="91440" tIns="45720" rIns="91440" bIns="45720" rtlCol="0">
            <a:normAutofit/>
          </a:bodyPr>
          <a:lstStyle/>
          <a:p>
            <a:r>
              <a:rPr lang="en-US" sz="2400" dirty="0">
                <a:solidFill>
                  <a:schemeClr val="bg1"/>
                </a:solidFill>
              </a:rPr>
              <a:t>Hot In-Place Recycling (HIPR)</a:t>
            </a:r>
          </a:p>
          <a:p>
            <a:pPr marL="0" indent="0">
              <a:buNone/>
            </a:pPr>
            <a:r>
              <a:rPr lang="en-US" sz="2400" dirty="0">
                <a:solidFill>
                  <a:schemeClr val="bg1"/>
                </a:solidFill>
              </a:rPr>
              <a:t> </a:t>
            </a:r>
          </a:p>
          <a:p>
            <a:r>
              <a:rPr lang="en-US" sz="2400" dirty="0">
                <a:solidFill>
                  <a:schemeClr val="bg1"/>
                </a:solidFill>
              </a:rPr>
              <a:t>Cold In-Place Recycling (CIR)</a:t>
            </a:r>
          </a:p>
          <a:p>
            <a:pPr marL="0" indent="0">
              <a:buNone/>
            </a:pPr>
            <a:endParaRPr lang="en-US" sz="2400" dirty="0">
              <a:solidFill>
                <a:schemeClr val="bg1"/>
              </a:solidFill>
            </a:endParaRPr>
          </a:p>
          <a:p>
            <a:r>
              <a:rPr lang="en-US" sz="2400" dirty="0">
                <a:solidFill>
                  <a:schemeClr val="bg1"/>
                </a:solidFill>
              </a:rPr>
              <a:t>Full-Depth Reclamation (FDR)</a:t>
            </a:r>
          </a:p>
        </p:txBody>
      </p:sp>
      <p:sp>
        <p:nvSpPr>
          <p:cNvPr id="3" name="Title 1">
            <a:extLst>
              <a:ext uri="{FF2B5EF4-FFF2-40B4-BE49-F238E27FC236}">
                <a16:creationId xmlns:a16="http://schemas.microsoft.com/office/drawing/2014/main" id="{C4557F88-478D-41C6-CA7C-1F35F4AA2F96}"/>
              </a:ext>
            </a:extLst>
          </p:cNvPr>
          <p:cNvSpPr txBox="1">
            <a:spLocks/>
          </p:cNvSpPr>
          <p:nvPr/>
        </p:nvSpPr>
        <p:spPr>
          <a:xfrm>
            <a:off x="442824" y="782543"/>
            <a:ext cx="6034187" cy="1097280"/>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90000"/>
              </a:lnSpc>
            </a:pPr>
            <a:r>
              <a:rPr lang="en-US" sz="3400" dirty="0">
                <a:solidFill>
                  <a:schemeClr val="bg1"/>
                </a:solidFill>
              </a:rPr>
              <a:t>Other Uses for RAP</a:t>
            </a:r>
          </a:p>
        </p:txBody>
      </p:sp>
    </p:spTree>
    <p:extLst>
      <p:ext uri="{BB962C8B-B14F-4D97-AF65-F5344CB8AC3E}">
        <p14:creationId xmlns:p14="http://schemas.microsoft.com/office/powerpoint/2010/main" val="542629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B78A745F-E2B7-8BEF-85C9-41305F39244A}"/>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4600"/>
              <a:t>The Processes &amp; Benefits of Repaving Methods with RAP </a:t>
            </a:r>
          </a:p>
        </p:txBody>
      </p:sp>
      <p:sp>
        <p:nvSpPr>
          <p:cNvPr id="16"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C3EA8E60-7527-DFD5-5C08-3CF0ECD51050}"/>
              </a:ext>
            </a:extLst>
          </p:cNvPr>
          <p:cNvSpPr>
            <a:spLocks noGrp="1"/>
          </p:cNvSpPr>
          <p:nvPr>
            <p:ph type="body" sz="half" idx="2"/>
          </p:nvPr>
        </p:nvSpPr>
        <p:spPr>
          <a:xfrm>
            <a:off x="572493" y="2071316"/>
            <a:ext cx="6713552" cy="4119172"/>
          </a:xfrm>
        </p:spPr>
        <p:txBody>
          <a:bodyPr vert="horz" lIns="91440" tIns="45720" rIns="91440" bIns="45720" rtlCol="0" anchor="t">
            <a:normAutofit/>
          </a:bodyPr>
          <a:lstStyle/>
          <a:p>
            <a:pPr indent="-228600">
              <a:buFont typeface="Arial" panose="020B0604020202020204" pitchFamily="34" charset="0"/>
              <a:buChar char="•"/>
            </a:pPr>
            <a:r>
              <a:rPr lang="en-US" sz="2200" b="1"/>
              <a:t>HIPR Process</a:t>
            </a:r>
            <a:r>
              <a:rPr lang="en-US" sz="2200"/>
              <a:t>- This process involves  heating the asphalt to over 300 degrees Fahrenheit, after it is heated the surface is then  scarified  &amp; milled and then mixed in with new asphalt or a rejuvenating agent, lastly it is laid down and compacted.  </a:t>
            </a:r>
          </a:p>
          <a:p>
            <a:pPr indent="-228600">
              <a:buFont typeface="Arial" panose="020B0604020202020204" pitchFamily="34" charset="0"/>
              <a:buChar char="•"/>
            </a:pPr>
            <a:endParaRPr lang="en-US" sz="2200"/>
          </a:p>
          <a:p>
            <a:pPr indent="-228600">
              <a:buFont typeface="Arial" panose="020B0604020202020204" pitchFamily="34" charset="0"/>
              <a:buChar char="•"/>
            </a:pPr>
            <a:r>
              <a:rPr lang="en-US" sz="2200" b="1"/>
              <a:t>HIPR Benefits</a:t>
            </a:r>
            <a:r>
              <a:rPr lang="en-US" sz="2200"/>
              <a:t>- This Method can extend the life of a road by 7 – 15 years, it also save up to 40% on project costs, reduces the time to a couple hours or less which also improves safety for everyone involved.  </a:t>
            </a:r>
          </a:p>
        </p:txBody>
      </p:sp>
      <p:pic>
        <p:nvPicPr>
          <p:cNvPr id="9" name="Picture Placeholder 8" descr="A red truck pouring black gravel into a pile of concrete&#10;&#10;Description automatically generated">
            <a:extLst>
              <a:ext uri="{FF2B5EF4-FFF2-40B4-BE49-F238E27FC236}">
                <a16:creationId xmlns:a16="http://schemas.microsoft.com/office/drawing/2014/main" id="{DC731ECF-DF4D-F96A-36B1-E29E2F8991A3}"/>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r="-7" b="12277"/>
          <a:stretch/>
        </p:blipFill>
        <p:spPr>
          <a:xfrm>
            <a:off x="7675658" y="2093976"/>
            <a:ext cx="3941064" cy="4096512"/>
          </a:xfrm>
          <a:prstGeom prst="rect">
            <a:avLst/>
          </a:prstGeom>
        </p:spPr>
      </p:pic>
    </p:spTree>
    <p:extLst>
      <p:ext uri="{BB962C8B-B14F-4D97-AF65-F5344CB8AC3E}">
        <p14:creationId xmlns:p14="http://schemas.microsoft.com/office/powerpoint/2010/main" val="8047968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2F7966E-E3EC-4E0D-CD0A-7E19B691B1F0}"/>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D0EE7DD4-4890-4E80-4454-8BF98AB8AD35}"/>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4600"/>
              <a:t>The Processes &amp; Benefits of Repaving Methods with RAP </a:t>
            </a:r>
          </a:p>
        </p:txBody>
      </p:sp>
      <p:sp>
        <p:nvSpPr>
          <p:cNvPr id="16"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2EA8848E-0F2A-5157-3C9F-E8B2A00D2C77}"/>
              </a:ext>
            </a:extLst>
          </p:cNvPr>
          <p:cNvSpPr>
            <a:spLocks noGrp="1"/>
          </p:cNvSpPr>
          <p:nvPr>
            <p:ph type="body" sz="half" idx="2"/>
          </p:nvPr>
        </p:nvSpPr>
        <p:spPr>
          <a:xfrm>
            <a:off x="572493" y="2071316"/>
            <a:ext cx="6713552" cy="4119172"/>
          </a:xfrm>
        </p:spPr>
        <p:txBody>
          <a:bodyPr vert="horz" lIns="91440" tIns="45720" rIns="91440" bIns="45720" rtlCol="0" anchor="t">
            <a:normAutofit/>
          </a:bodyPr>
          <a:lstStyle/>
          <a:p>
            <a:pPr indent="-228600">
              <a:buFont typeface="Arial" panose="020B0604020202020204" pitchFamily="34" charset="0"/>
              <a:buChar char="•"/>
            </a:pPr>
            <a:r>
              <a:rPr lang="en-US" sz="2200" b="1"/>
              <a:t>CIR Process</a:t>
            </a:r>
            <a:r>
              <a:rPr lang="en-US" sz="2200"/>
              <a:t>- This process involves a train of equipment that crushes the existing roadway, adds new liquid asphalt and paves simultaneously the mixture is then cured which can take several days or even weeks. </a:t>
            </a:r>
          </a:p>
          <a:p>
            <a:pPr indent="-228600">
              <a:buFont typeface="Arial" panose="020B0604020202020204" pitchFamily="34" charset="0"/>
              <a:buChar char="•"/>
            </a:pPr>
            <a:endParaRPr lang="en-US" sz="2200"/>
          </a:p>
          <a:p>
            <a:pPr indent="-228600">
              <a:buFont typeface="Arial" panose="020B0604020202020204" pitchFamily="34" charset="0"/>
              <a:buChar char="•"/>
            </a:pPr>
            <a:r>
              <a:rPr lang="en-US" sz="2200" b="1"/>
              <a:t>CIR Benefits</a:t>
            </a:r>
            <a:r>
              <a:rPr lang="en-US" sz="2200"/>
              <a:t>- This method improves the structural Integrity, reduces traffic distribution as well as construction time &amp; costs and lastly it conserves resources &amp; minimizes environmental impact. </a:t>
            </a:r>
          </a:p>
        </p:txBody>
      </p:sp>
      <p:pic>
        <p:nvPicPr>
          <p:cNvPr id="9" name="Picture Placeholder 8" descr="A red truck pouring black gravel into a pile of concrete&#10;&#10;Description automatically generated">
            <a:extLst>
              <a:ext uri="{FF2B5EF4-FFF2-40B4-BE49-F238E27FC236}">
                <a16:creationId xmlns:a16="http://schemas.microsoft.com/office/drawing/2014/main" id="{8CA50FB1-AAD5-C269-53A5-9DE395221936}"/>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r="-7" b="12277"/>
          <a:stretch/>
        </p:blipFill>
        <p:spPr>
          <a:xfrm>
            <a:off x="7675658" y="2093976"/>
            <a:ext cx="3941064" cy="4096512"/>
          </a:xfrm>
          <a:prstGeom prst="rect">
            <a:avLst/>
          </a:prstGeom>
        </p:spPr>
      </p:pic>
    </p:spTree>
    <p:extLst>
      <p:ext uri="{BB962C8B-B14F-4D97-AF65-F5344CB8AC3E}">
        <p14:creationId xmlns:p14="http://schemas.microsoft.com/office/powerpoint/2010/main" val="24953918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F871622-9C74-5A84-71D0-B08A10664B27}"/>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4C2D3B34-887C-3C3F-E7D5-E5751198B2D1}"/>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4600"/>
              <a:t>The Processes &amp; Benefits of Repaving Methods with RAP </a:t>
            </a:r>
          </a:p>
        </p:txBody>
      </p:sp>
      <p:sp>
        <p:nvSpPr>
          <p:cNvPr id="16"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F67502BB-CEE3-C8DE-E8AF-824F90ABAA43}"/>
              </a:ext>
            </a:extLst>
          </p:cNvPr>
          <p:cNvSpPr>
            <a:spLocks noGrp="1"/>
          </p:cNvSpPr>
          <p:nvPr>
            <p:ph type="body" sz="half" idx="2"/>
          </p:nvPr>
        </p:nvSpPr>
        <p:spPr>
          <a:xfrm>
            <a:off x="572493" y="2071316"/>
            <a:ext cx="6713552" cy="4119172"/>
          </a:xfrm>
        </p:spPr>
        <p:txBody>
          <a:bodyPr vert="horz" lIns="91440" tIns="45720" rIns="91440" bIns="45720" rtlCol="0" anchor="t">
            <a:normAutofit/>
          </a:bodyPr>
          <a:lstStyle/>
          <a:p>
            <a:pPr indent="-228600">
              <a:buFont typeface="Arial" panose="020B0604020202020204" pitchFamily="34" charset="0"/>
              <a:buChar char="•"/>
            </a:pPr>
            <a:r>
              <a:rPr lang="en-US" sz="2200" b="1"/>
              <a:t>FDR Process</a:t>
            </a:r>
            <a:r>
              <a:rPr lang="en-US" sz="2200"/>
              <a:t>- This Process takes cold in-place recycling to the next level by grinding up the old pavement and using it as a stronger foundation for the new roadway. The FDR is used to fix pavement failures cause by degradation, as well as cracking, rutting ,and potholes. </a:t>
            </a:r>
          </a:p>
          <a:p>
            <a:pPr indent="-228600">
              <a:buFont typeface="Arial" panose="020B0604020202020204" pitchFamily="34" charset="0"/>
              <a:buChar char="•"/>
            </a:pPr>
            <a:endParaRPr lang="en-US" sz="2200"/>
          </a:p>
          <a:p>
            <a:pPr indent="-228600">
              <a:buFont typeface="Arial" panose="020B0604020202020204" pitchFamily="34" charset="0"/>
              <a:buChar char="•"/>
            </a:pPr>
            <a:r>
              <a:rPr lang="en-US" sz="2200" b="1"/>
              <a:t>FDR Benefits</a:t>
            </a:r>
            <a:r>
              <a:rPr lang="en-US" sz="2200"/>
              <a:t>- This method has many of the same benefits as the previous two, it is cost saving, environmentally friendly, as well as improves pavements performance.  </a:t>
            </a:r>
          </a:p>
        </p:txBody>
      </p:sp>
      <p:pic>
        <p:nvPicPr>
          <p:cNvPr id="9" name="Picture Placeholder 8" descr="A red truck pouring black gravel into a pile of concrete&#10;&#10;Description automatically generated">
            <a:extLst>
              <a:ext uri="{FF2B5EF4-FFF2-40B4-BE49-F238E27FC236}">
                <a16:creationId xmlns:a16="http://schemas.microsoft.com/office/drawing/2014/main" id="{00D2C2DD-74EA-896E-7910-C5F0F7C21135}"/>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r="-7" b="12277"/>
          <a:stretch/>
        </p:blipFill>
        <p:spPr>
          <a:xfrm>
            <a:off x="7675658" y="2093976"/>
            <a:ext cx="3941064" cy="4096512"/>
          </a:xfrm>
          <a:prstGeom prst="rect">
            <a:avLst/>
          </a:prstGeom>
        </p:spPr>
      </p:pic>
    </p:spTree>
    <p:extLst>
      <p:ext uri="{BB962C8B-B14F-4D97-AF65-F5344CB8AC3E}">
        <p14:creationId xmlns:p14="http://schemas.microsoft.com/office/powerpoint/2010/main" val="8334245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37B2035-1FCB-439A-B421-095E136C7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76D6CDF-C512-4739-B158-55EE955E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3"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D1E0B3-6B42-DEDA-9D0E-30DA7A1D5DCD}"/>
              </a:ext>
            </a:extLst>
          </p:cNvPr>
          <p:cNvSpPr>
            <a:spLocks noGrp="1"/>
          </p:cNvSpPr>
          <p:nvPr>
            <p:ph type="title"/>
          </p:nvPr>
        </p:nvSpPr>
        <p:spPr>
          <a:xfrm>
            <a:off x="1137033" y="670559"/>
            <a:ext cx="4683321" cy="2148841"/>
          </a:xfrm>
        </p:spPr>
        <p:txBody>
          <a:bodyPr vert="horz" lIns="91440" tIns="45720" rIns="91440" bIns="45720" rtlCol="0" anchor="t">
            <a:normAutofit/>
          </a:bodyPr>
          <a:lstStyle/>
          <a:p>
            <a:r>
              <a:rPr lang="en-US" sz="4400"/>
              <a:t>Lessons learned &amp; best practices </a:t>
            </a:r>
          </a:p>
        </p:txBody>
      </p:sp>
      <p:pic>
        <p:nvPicPr>
          <p:cNvPr id="6" name="Picture Placeholder 5" descr="A pile of broken concrete">
            <a:extLst>
              <a:ext uri="{FF2B5EF4-FFF2-40B4-BE49-F238E27FC236}">
                <a16:creationId xmlns:a16="http://schemas.microsoft.com/office/drawing/2014/main" id="{04DA31CB-461D-29A8-3A58-8F9C0B8B1CC8}"/>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5980" r="1" b="6565"/>
          <a:stretch/>
        </p:blipFill>
        <p:spPr>
          <a:xfrm>
            <a:off x="1" y="3105151"/>
            <a:ext cx="6448424" cy="3752849"/>
          </a:xfrm>
          <a:custGeom>
            <a:avLst/>
            <a:gdLst/>
            <a:ahLst/>
            <a:cxnLst/>
            <a:rect l="l" t="t" r="r" b="b"/>
            <a:pathLst>
              <a:path w="6448424" h="3752849">
                <a:moveTo>
                  <a:pt x="0" y="0"/>
                </a:moveTo>
                <a:lnTo>
                  <a:pt x="137978" y="22215"/>
                </a:lnTo>
                <a:cubicBezTo>
                  <a:pt x="196046" y="32277"/>
                  <a:pt x="252469" y="42437"/>
                  <a:pt x="295660" y="49771"/>
                </a:cubicBezTo>
                <a:cubicBezTo>
                  <a:pt x="364885" y="66610"/>
                  <a:pt x="403214" y="32071"/>
                  <a:pt x="456941" y="65635"/>
                </a:cubicBezTo>
                <a:cubicBezTo>
                  <a:pt x="529612" y="69090"/>
                  <a:pt x="662508" y="71245"/>
                  <a:pt x="731691" y="70501"/>
                </a:cubicBezTo>
                <a:cubicBezTo>
                  <a:pt x="768741" y="62400"/>
                  <a:pt x="808263" y="64633"/>
                  <a:pt x="841820" y="61171"/>
                </a:cubicBezTo>
                <a:cubicBezTo>
                  <a:pt x="958973" y="43639"/>
                  <a:pt x="1009730" y="45863"/>
                  <a:pt x="1068219" y="39136"/>
                </a:cubicBezTo>
                <a:cubicBezTo>
                  <a:pt x="1104329" y="33447"/>
                  <a:pt x="1156536" y="44203"/>
                  <a:pt x="1174190" y="38808"/>
                </a:cubicBezTo>
                <a:cubicBezTo>
                  <a:pt x="1188943" y="36385"/>
                  <a:pt x="1213832" y="14880"/>
                  <a:pt x="1225923" y="34507"/>
                </a:cubicBezTo>
                <a:cubicBezTo>
                  <a:pt x="1305283" y="8501"/>
                  <a:pt x="1319617" y="30839"/>
                  <a:pt x="1385617" y="18003"/>
                </a:cubicBezTo>
                <a:cubicBezTo>
                  <a:pt x="1461876" y="-26747"/>
                  <a:pt x="1519510" y="56342"/>
                  <a:pt x="1563967" y="4638"/>
                </a:cubicBezTo>
                <a:lnTo>
                  <a:pt x="1676634" y="10582"/>
                </a:lnTo>
                <a:lnTo>
                  <a:pt x="1769429" y="20265"/>
                </a:lnTo>
                <a:cubicBezTo>
                  <a:pt x="1790625" y="23534"/>
                  <a:pt x="1880369" y="18448"/>
                  <a:pt x="1900584" y="27732"/>
                </a:cubicBezTo>
                <a:cubicBezTo>
                  <a:pt x="2072430" y="22762"/>
                  <a:pt x="2014935" y="5831"/>
                  <a:pt x="2127041" y="22101"/>
                </a:cubicBezTo>
                <a:cubicBezTo>
                  <a:pt x="2168847" y="65820"/>
                  <a:pt x="2153052" y="28773"/>
                  <a:pt x="2211644" y="44507"/>
                </a:cubicBezTo>
                <a:cubicBezTo>
                  <a:pt x="2211201" y="9921"/>
                  <a:pt x="2277596" y="73686"/>
                  <a:pt x="2299605" y="38004"/>
                </a:cubicBezTo>
                <a:cubicBezTo>
                  <a:pt x="2309570" y="41997"/>
                  <a:pt x="2318531" y="46991"/>
                  <a:pt x="2327359" y="52270"/>
                </a:cubicBezTo>
                <a:lnTo>
                  <a:pt x="2331995" y="55017"/>
                </a:lnTo>
                <a:lnTo>
                  <a:pt x="2353777" y="59755"/>
                </a:lnTo>
                <a:lnTo>
                  <a:pt x="2355893" y="68914"/>
                </a:lnTo>
                <a:lnTo>
                  <a:pt x="2385794" y="81650"/>
                </a:lnTo>
                <a:cubicBezTo>
                  <a:pt x="2397613" y="85211"/>
                  <a:pt x="2411061" y="87627"/>
                  <a:pt x="2427010" y="88184"/>
                </a:cubicBezTo>
                <a:cubicBezTo>
                  <a:pt x="2486314" y="76422"/>
                  <a:pt x="2553170" y="126870"/>
                  <a:pt x="2627153" y="110451"/>
                </a:cubicBezTo>
                <a:cubicBezTo>
                  <a:pt x="2653722" y="107383"/>
                  <a:pt x="2732043" y="116068"/>
                  <a:pt x="2744462" y="128780"/>
                </a:cubicBezTo>
                <a:cubicBezTo>
                  <a:pt x="2760299" y="132873"/>
                  <a:pt x="2780248" y="130843"/>
                  <a:pt x="2785202" y="143610"/>
                </a:cubicBezTo>
                <a:cubicBezTo>
                  <a:pt x="2794558" y="159316"/>
                  <a:pt x="2856498" y="142821"/>
                  <a:pt x="2844667" y="159029"/>
                </a:cubicBezTo>
                <a:cubicBezTo>
                  <a:pt x="2888530" y="147871"/>
                  <a:pt x="2914187" y="181391"/>
                  <a:pt x="2946649" y="192330"/>
                </a:cubicBezTo>
                <a:cubicBezTo>
                  <a:pt x="2981872" y="180417"/>
                  <a:pt x="3015239" y="215115"/>
                  <a:pt x="3088812" y="226485"/>
                </a:cubicBezTo>
                <a:cubicBezTo>
                  <a:pt x="3127734" y="212524"/>
                  <a:pt x="3138301" y="234381"/>
                  <a:pt x="3208669" y="217774"/>
                </a:cubicBezTo>
                <a:cubicBezTo>
                  <a:pt x="3242208" y="219284"/>
                  <a:pt x="3229623" y="233297"/>
                  <a:pt x="3290045" y="235553"/>
                </a:cubicBezTo>
                <a:cubicBezTo>
                  <a:pt x="3399655" y="215239"/>
                  <a:pt x="3444518" y="245862"/>
                  <a:pt x="3529335" y="249571"/>
                </a:cubicBezTo>
                <a:cubicBezTo>
                  <a:pt x="3623697" y="257405"/>
                  <a:pt x="3587652" y="268832"/>
                  <a:pt x="3716766" y="252690"/>
                </a:cubicBezTo>
                <a:cubicBezTo>
                  <a:pt x="3723469" y="267318"/>
                  <a:pt x="3737863" y="269842"/>
                  <a:pt x="3765333" y="266823"/>
                </a:cubicBezTo>
                <a:cubicBezTo>
                  <a:pt x="3810754" y="271601"/>
                  <a:pt x="3792745" y="303866"/>
                  <a:pt x="3846897" y="290090"/>
                </a:cubicBezTo>
                <a:cubicBezTo>
                  <a:pt x="3830941" y="306608"/>
                  <a:pt x="3929114" y="308026"/>
                  <a:pt x="3900217" y="323590"/>
                </a:cubicBezTo>
                <a:cubicBezTo>
                  <a:pt x="3922367" y="343425"/>
                  <a:pt x="3948574" y="318948"/>
                  <a:pt x="3971444" y="336662"/>
                </a:cubicBezTo>
                <a:cubicBezTo>
                  <a:pt x="4002781" y="344193"/>
                  <a:pt x="3960997" y="315419"/>
                  <a:pt x="3997868" y="318867"/>
                </a:cubicBezTo>
                <a:cubicBezTo>
                  <a:pt x="4041159" y="326219"/>
                  <a:pt x="4055435" y="293981"/>
                  <a:pt x="4070852" y="339615"/>
                </a:cubicBezTo>
                <a:cubicBezTo>
                  <a:pt x="4121286" y="335828"/>
                  <a:pt x="4121920" y="355506"/>
                  <a:pt x="4180483" y="373369"/>
                </a:cubicBezTo>
                <a:cubicBezTo>
                  <a:pt x="4211379" y="366707"/>
                  <a:pt x="4230171" y="374664"/>
                  <a:pt x="4246264" y="387458"/>
                </a:cubicBezTo>
                <a:cubicBezTo>
                  <a:pt x="4308508" y="393310"/>
                  <a:pt x="4357326" y="416142"/>
                  <a:pt x="4423169" y="431783"/>
                </a:cubicBezTo>
                <a:lnTo>
                  <a:pt x="4446752" y="435383"/>
                </a:lnTo>
                <a:lnTo>
                  <a:pt x="4446954" y="435566"/>
                </a:lnTo>
                <a:cubicBezTo>
                  <a:pt x="4508528" y="480137"/>
                  <a:pt x="4617740" y="529869"/>
                  <a:pt x="4662523" y="553169"/>
                </a:cubicBezTo>
                <a:cubicBezTo>
                  <a:pt x="4720320" y="547046"/>
                  <a:pt x="4678644" y="560102"/>
                  <a:pt x="4715641" y="575354"/>
                </a:cubicBezTo>
                <a:cubicBezTo>
                  <a:pt x="4682056" y="593278"/>
                  <a:pt x="4768370" y="586520"/>
                  <a:pt x="4742071" y="614016"/>
                </a:cubicBezTo>
                <a:cubicBezTo>
                  <a:pt x="4749637" y="615922"/>
                  <a:pt x="4757797" y="616899"/>
                  <a:pt x="4766183" y="617675"/>
                </a:cubicBezTo>
                <a:lnTo>
                  <a:pt x="4770562" y="618094"/>
                </a:lnTo>
                <a:lnTo>
                  <a:pt x="4783240" y="624350"/>
                </a:lnTo>
                <a:lnTo>
                  <a:pt x="4792882" y="620401"/>
                </a:lnTo>
                <a:lnTo>
                  <a:pt x="4816310" y="625721"/>
                </a:lnTo>
                <a:cubicBezTo>
                  <a:pt x="4824144" y="628595"/>
                  <a:pt x="4831482" y="632720"/>
                  <a:pt x="4837953" y="638824"/>
                </a:cubicBezTo>
                <a:cubicBezTo>
                  <a:pt x="4848645" y="668753"/>
                  <a:pt x="4922266" y="669148"/>
                  <a:pt x="4933914" y="707398"/>
                </a:cubicBezTo>
                <a:cubicBezTo>
                  <a:pt x="4940833" y="719653"/>
                  <a:pt x="4978358" y="746502"/>
                  <a:pt x="4995259" y="744825"/>
                </a:cubicBezTo>
                <a:cubicBezTo>
                  <a:pt x="5005107" y="749034"/>
                  <a:pt x="5010567" y="758092"/>
                  <a:pt x="5024744" y="753396"/>
                </a:cubicBezTo>
                <a:cubicBezTo>
                  <a:pt x="5047511" y="761361"/>
                  <a:pt x="5109162" y="783016"/>
                  <a:pt x="5131877" y="792613"/>
                </a:cubicBezTo>
                <a:cubicBezTo>
                  <a:pt x="5132671" y="802792"/>
                  <a:pt x="5144554" y="806683"/>
                  <a:pt x="5161031" y="810975"/>
                </a:cubicBezTo>
                <a:lnTo>
                  <a:pt x="5176815" y="815342"/>
                </a:lnTo>
                <a:lnTo>
                  <a:pt x="5180064" y="831233"/>
                </a:lnTo>
                <a:cubicBezTo>
                  <a:pt x="5202966" y="819270"/>
                  <a:pt x="5188976" y="863361"/>
                  <a:pt x="5215059" y="865080"/>
                </a:cubicBezTo>
                <a:cubicBezTo>
                  <a:pt x="5235765" y="864786"/>
                  <a:pt x="5236347" y="878098"/>
                  <a:pt x="5245643" y="887119"/>
                </a:cubicBezTo>
                <a:cubicBezTo>
                  <a:pt x="5267660" y="891609"/>
                  <a:pt x="5295742" y="939348"/>
                  <a:pt x="5295952" y="957174"/>
                </a:cubicBezTo>
                <a:cubicBezTo>
                  <a:pt x="5284322" y="1008946"/>
                  <a:pt x="5374979" y="1038019"/>
                  <a:pt x="5367826" y="1079140"/>
                </a:cubicBezTo>
                <a:cubicBezTo>
                  <a:pt x="5371668" y="1089190"/>
                  <a:pt x="5377921" y="1097135"/>
                  <a:pt x="5385646" y="1103730"/>
                </a:cubicBezTo>
                <a:lnTo>
                  <a:pt x="5410965" y="1119397"/>
                </a:lnTo>
                <a:lnTo>
                  <a:pt x="5436960" y="1130910"/>
                </a:lnTo>
                <a:lnTo>
                  <a:pt x="5442083" y="1133134"/>
                </a:lnTo>
                <a:cubicBezTo>
                  <a:pt x="5451910" y="1137346"/>
                  <a:pt x="5457170" y="1169188"/>
                  <a:pt x="5465219" y="1174479"/>
                </a:cubicBezTo>
                <a:cubicBezTo>
                  <a:pt x="5488744" y="1195184"/>
                  <a:pt x="5467141" y="1223401"/>
                  <a:pt x="5488171" y="1238604"/>
                </a:cubicBezTo>
                <a:cubicBezTo>
                  <a:pt x="5523491" y="1271811"/>
                  <a:pt x="5486623" y="1305961"/>
                  <a:pt x="5562172" y="1320840"/>
                </a:cubicBezTo>
                <a:cubicBezTo>
                  <a:pt x="5601634" y="1385316"/>
                  <a:pt x="5636528" y="1453139"/>
                  <a:pt x="5686905" y="1512529"/>
                </a:cubicBezTo>
                <a:cubicBezTo>
                  <a:pt x="5729049" y="1575678"/>
                  <a:pt x="5699691" y="1553768"/>
                  <a:pt x="5748726" y="1623716"/>
                </a:cubicBezTo>
                <a:cubicBezTo>
                  <a:pt x="5783098" y="1689734"/>
                  <a:pt x="5789710" y="1639740"/>
                  <a:pt x="5842593" y="1726595"/>
                </a:cubicBezTo>
                <a:cubicBezTo>
                  <a:pt x="5837824" y="1733043"/>
                  <a:pt x="5862023" y="1845188"/>
                  <a:pt x="5861042" y="1851837"/>
                </a:cubicBezTo>
                <a:cubicBezTo>
                  <a:pt x="5874156" y="1887981"/>
                  <a:pt x="5901790" y="1919218"/>
                  <a:pt x="5921290" y="1943460"/>
                </a:cubicBezTo>
                <a:lnTo>
                  <a:pt x="5978046" y="1997284"/>
                </a:lnTo>
                <a:lnTo>
                  <a:pt x="5992479" y="2056720"/>
                </a:lnTo>
                <a:cubicBezTo>
                  <a:pt x="6011078" y="2079033"/>
                  <a:pt x="6072687" y="2117397"/>
                  <a:pt x="6089639" y="2131171"/>
                </a:cubicBezTo>
                <a:lnTo>
                  <a:pt x="6094199" y="2139379"/>
                </a:lnTo>
                <a:lnTo>
                  <a:pt x="6094822" y="2139386"/>
                </a:lnTo>
                <a:cubicBezTo>
                  <a:pt x="6096947" y="2140841"/>
                  <a:pt x="6098876" y="2143416"/>
                  <a:pt x="6100692" y="2147736"/>
                </a:cubicBezTo>
                <a:lnTo>
                  <a:pt x="6102516" y="2154343"/>
                </a:lnTo>
                <a:lnTo>
                  <a:pt x="6111361" y="2170264"/>
                </a:lnTo>
                <a:lnTo>
                  <a:pt x="6215475" y="2270153"/>
                </a:lnTo>
                <a:lnTo>
                  <a:pt x="6255966" y="2335401"/>
                </a:lnTo>
                <a:lnTo>
                  <a:pt x="6272711" y="2385144"/>
                </a:lnTo>
                <a:cubicBezTo>
                  <a:pt x="6282320" y="2406495"/>
                  <a:pt x="6299066" y="2405139"/>
                  <a:pt x="6304347" y="2439388"/>
                </a:cubicBezTo>
                <a:cubicBezTo>
                  <a:pt x="6297131" y="2486231"/>
                  <a:pt x="6325530" y="2500962"/>
                  <a:pt x="6326729" y="2549400"/>
                </a:cubicBezTo>
                <a:cubicBezTo>
                  <a:pt x="6325926" y="2572066"/>
                  <a:pt x="6339111" y="2599957"/>
                  <a:pt x="6344663" y="2628839"/>
                </a:cubicBezTo>
                <a:lnTo>
                  <a:pt x="6375811" y="2639204"/>
                </a:lnTo>
                <a:cubicBezTo>
                  <a:pt x="6375427" y="2643533"/>
                  <a:pt x="6375041" y="2647863"/>
                  <a:pt x="6374657" y="2652193"/>
                </a:cubicBezTo>
                <a:cubicBezTo>
                  <a:pt x="6373555" y="2658134"/>
                  <a:pt x="6371943" y="2662665"/>
                  <a:pt x="6369740" y="2664642"/>
                </a:cubicBezTo>
                <a:cubicBezTo>
                  <a:pt x="6368032" y="2674540"/>
                  <a:pt x="6371528" y="2686899"/>
                  <a:pt x="6361964" y="2690172"/>
                </a:cubicBezTo>
                <a:cubicBezTo>
                  <a:pt x="6350507" y="2696218"/>
                  <a:pt x="6369375" y="2734440"/>
                  <a:pt x="6355511" y="2727335"/>
                </a:cubicBezTo>
                <a:cubicBezTo>
                  <a:pt x="6358746" y="2734104"/>
                  <a:pt x="6360434" y="2742096"/>
                  <a:pt x="6361058" y="2750592"/>
                </a:cubicBezTo>
                <a:cubicBezTo>
                  <a:pt x="6361013" y="2751998"/>
                  <a:pt x="6360970" y="2753408"/>
                  <a:pt x="6360926" y="2754814"/>
                </a:cubicBezTo>
                <a:lnTo>
                  <a:pt x="6339285" y="2810353"/>
                </a:lnTo>
                <a:cubicBezTo>
                  <a:pt x="6360091" y="2854187"/>
                  <a:pt x="6313103" y="2870086"/>
                  <a:pt x="6325672" y="2908809"/>
                </a:cubicBezTo>
                <a:cubicBezTo>
                  <a:pt x="6341563" y="2966972"/>
                  <a:pt x="6291836" y="2935388"/>
                  <a:pt x="6333498" y="3009772"/>
                </a:cubicBezTo>
                <a:cubicBezTo>
                  <a:pt x="6345476" y="3039254"/>
                  <a:pt x="6345955" y="3068963"/>
                  <a:pt x="6334947" y="3095405"/>
                </a:cubicBezTo>
                <a:lnTo>
                  <a:pt x="6344768" y="3155941"/>
                </a:lnTo>
                <a:cubicBezTo>
                  <a:pt x="6348643" y="3153663"/>
                  <a:pt x="6311793" y="3186588"/>
                  <a:pt x="6314754" y="3197987"/>
                </a:cubicBezTo>
                <a:cubicBezTo>
                  <a:pt x="6318695" y="3221971"/>
                  <a:pt x="6319257" y="3226752"/>
                  <a:pt x="6304230" y="3239690"/>
                </a:cubicBezTo>
                <a:cubicBezTo>
                  <a:pt x="6306321" y="3248567"/>
                  <a:pt x="6307305" y="3254005"/>
                  <a:pt x="6308837" y="3264003"/>
                </a:cubicBezTo>
                <a:cubicBezTo>
                  <a:pt x="6301812" y="3288243"/>
                  <a:pt x="6298529" y="3302527"/>
                  <a:pt x="6309285" y="3324103"/>
                </a:cubicBezTo>
                <a:cubicBezTo>
                  <a:pt x="6301188" y="3343007"/>
                  <a:pt x="6329285" y="3359307"/>
                  <a:pt x="6342503" y="3405661"/>
                </a:cubicBezTo>
                <a:cubicBezTo>
                  <a:pt x="6338012" y="3447477"/>
                  <a:pt x="6408325" y="3505721"/>
                  <a:pt x="6401531" y="3550593"/>
                </a:cubicBezTo>
                <a:cubicBezTo>
                  <a:pt x="6395655" y="3579549"/>
                  <a:pt x="6423437" y="3594758"/>
                  <a:pt x="6427705" y="3624684"/>
                </a:cubicBezTo>
                <a:cubicBezTo>
                  <a:pt x="6416402" y="3629199"/>
                  <a:pt x="6435787" y="3639516"/>
                  <a:pt x="6448424" y="3657106"/>
                </a:cubicBezTo>
                <a:lnTo>
                  <a:pt x="6444014" y="3752742"/>
                </a:lnTo>
                <a:cubicBezTo>
                  <a:pt x="6443990" y="3752777"/>
                  <a:pt x="6443967" y="3752813"/>
                  <a:pt x="6443946" y="3752849"/>
                </a:cubicBezTo>
                <a:lnTo>
                  <a:pt x="0" y="3752849"/>
                </a:lnTo>
                <a:close/>
              </a:path>
            </a:pathLst>
          </a:custGeom>
        </p:spPr>
      </p:pic>
      <p:sp>
        <p:nvSpPr>
          <p:cNvPr id="4" name="Text Placeholder 3">
            <a:extLst>
              <a:ext uri="{FF2B5EF4-FFF2-40B4-BE49-F238E27FC236}">
                <a16:creationId xmlns:a16="http://schemas.microsoft.com/office/drawing/2014/main" id="{FC4EF2CC-D2D5-DB8E-773A-91113C75AC10}"/>
              </a:ext>
            </a:extLst>
          </p:cNvPr>
          <p:cNvSpPr>
            <a:spLocks noGrp="1"/>
          </p:cNvSpPr>
          <p:nvPr>
            <p:ph type="body" sz="half" idx="2"/>
          </p:nvPr>
        </p:nvSpPr>
        <p:spPr>
          <a:xfrm>
            <a:off x="6797004" y="670559"/>
            <a:ext cx="4555782" cy="5445076"/>
          </a:xfrm>
        </p:spPr>
        <p:txBody>
          <a:bodyPr vert="horz" lIns="91440" tIns="45720" rIns="91440" bIns="45720" rtlCol="0" anchor="t">
            <a:normAutofit/>
          </a:bodyPr>
          <a:lstStyle/>
          <a:p>
            <a:pPr marL="285750" indent="-228600">
              <a:buFont typeface="Arial" panose="020B0604020202020204" pitchFamily="34" charset="0"/>
              <a:buChar char="•"/>
            </a:pPr>
            <a:r>
              <a:rPr lang="en-US" sz="1700" b="1"/>
              <a:t>Material Quality Variability</a:t>
            </a:r>
            <a:r>
              <a:rPr lang="en-US" sz="1700"/>
              <a:t>: RAP can vary significantly in quality due to different sources and ages. Conducting thorough assessments of the material’s properties is crucial for successful integration.</a:t>
            </a:r>
          </a:p>
          <a:p>
            <a:pPr indent="-228600">
              <a:buFont typeface="Arial" panose="020B0604020202020204" pitchFamily="34" charset="0"/>
              <a:buChar char="•"/>
            </a:pPr>
            <a:endParaRPr lang="en-US" sz="1700"/>
          </a:p>
          <a:p>
            <a:pPr marL="285750" indent="-228600">
              <a:buFont typeface="Arial" panose="020B0604020202020204" pitchFamily="34" charset="0"/>
              <a:buChar char="•"/>
            </a:pPr>
            <a:r>
              <a:rPr lang="en-US" sz="1700" b="1"/>
              <a:t>Monitoring Environmental Impact</a:t>
            </a:r>
            <a:r>
              <a:rPr lang="en-US" sz="1700"/>
              <a:t>: The use of RAP can reduce environmental impact, but it's important to monitor emissions and energy use during production to maximize benefits. </a:t>
            </a:r>
          </a:p>
          <a:p>
            <a:pPr indent="-228600">
              <a:buFont typeface="Arial" panose="020B0604020202020204" pitchFamily="34" charset="0"/>
              <a:buChar char="•"/>
            </a:pPr>
            <a:endParaRPr lang="en-US" sz="1700"/>
          </a:p>
          <a:p>
            <a:pPr marL="285750" indent="-228600">
              <a:buFont typeface="Arial" panose="020B0604020202020204" pitchFamily="34" charset="0"/>
              <a:buChar char="•"/>
            </a:pPr>
            <a:r>
              <a:rPr lang="en-US" sz="1700" b="1"/>
              <a:t>Performance Testing</a:t>
            </a:r>
            <a:r>
              <a:rPr lang="en-US" sz="1700"/>
              <a:t>: Implementing performance testing, such as the Superpave or Hamburg wheel tracking tests, helps predict how the mixture will perform under traffic and environmental conditions. </a:t>
            </a:r>
          </a:p>
          <a:p>
            <a:pPr indent="-228600">
              <a:buFont typeface="Arial" panose="020B0604020202020204" pitchFamily="34" charset="0"/>
              <a:buChar char="•"/>
            </a:pPr>
            <a:endParaRPr lang="en-US" sz="1700"/>
          </a:p>
        </p:txBody>
      </p:sp>
    </p:spTree>
    <p:extLst>
      <p:ext uri="{BB962C8B-B14F-4D97-AF65-F5344CB8AC3E}">
        <p14:creationId xmlns:p14="http://schemas.microsoft.com/office/powerpoint/2010/main" val="40340996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24A8749-E479-03CD-2367-CA08B57C26A3}"/>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37B2035-1FCB-439A-B421-095E136C7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76D6CDF-C512-4739-B158-55EE955E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3"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48BFAB-DB68-E47D-FD54-65F5F19723B2}"/>
              </a:ext>
            </a:extLst>
          </p:cNvPr>
          <p:cNvSpPr>
            <a:spLocks noGrp="1"/>
          </p:cNvSpPr>
          <p:nvPr>
            <p:ph type="title"/>
          </p:nvPr>
        </p:nvSpPr>
        <p:spPr>
          <a:xfrm>
            <a:off x="1137033" y="670559"/>
            <a:ext cx="4683321" cy="2148841"/>
          </a:xfrm>
        </p:spPr>
        <p:txBody>
          <a:bodyPr vert="horz" lIns="91440" tIns="45720" rIns="91440" bIns="45720" rtlCol="0" anchor="t">
            <a:normAutofit/>
          </a:bodyPr>
          <a:lstStyle/>
          <a:p>
            <a:r>
              <a:rPr lang="en-US" sz="4400"/>
              <a:t>Lessons learned &amp; best practices </a:t>
            </a:r>
          </a:p>
        </p:txBody>
      </p:sp>
      <p:pic>
        <p:nvPicPr>
          <p:cNvPr id="6" name="Picture Placeholder 5" descr="A pile of broken concrete">
            <a:extLst>
              <a:ext uri="{FF2B5EF4-FFF2-40B4-BE49-F238E27FC236}">
                <a16:creationId xmlns:a16="http://schemas.microsoft.com/office/drawing/2014/main" id="{115CE79F-95E0-5187-906E-85A0BE918526}"/>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5980" r="1" b="6565"/>
          <a:stretch/>
        </p:blipFill>
        <p:spPr>
          <a:xfrm>
            <a:off x="1" y="3105151"/>
            <a:ext cx="6448424" cy="3752849"/>
          </a:xfrm>
          <a:custGeom>
            <a:avLst/>
            <a:gdLst/>
            <a:ahLst/>
            <a:cxnLst/>
            <a:rect l="l" t="t" r="r" b="b"/>
            <a:pathLst>
              <a:path w="6448424" h="3752849">
                <a:moveTo>
                  <a:pt x="0" y="0"/>
                </a:moveTo>
                <a:lnTo>
                  <a:pt x="137978" y="22215"/>
                </a:lnTo>
                <a:cubicBezTo>
                  <a:pt x="196046" y="32277"/>
                  <a:pt x="252469" y="42437"/>
                  <a:pt x="295660" y="49771"/>
                </a:cubicBezTo>
                <a:cubicBezTo>
                  <a:pt x="364885" y="66610"/>
                  <a:pt x="403214" y="32071"/>
                  <a:pt x="456941" y="65635"/>
                </a:cubicBezTo>
                <a:cubicBezTo>
                  <a:pt x="529612" y="69090"/>
                  <a:pt x="662508" y="71245"/>
                  <a:pt x="731691" y="70501"/>
                </a:cubicBezTo>
                <a:cubicBezTo>
                  <a:pt x="768741" y="62400"/>
                  <a:pt x="808263" y="64633"/>
                  <a:pt x="841820" y="61171"/>
                </a:cubicBezTo>
                <a:cubicBezTo>
                  <a:pt x="958973" y="43639"/>
                  <a:pt x="1009730" y="45863"/>
                  <a:pt x="1068219" y="39136"/>
                </a:cubicBezTo>
                <a:cubicBezTo>
                  <a:pt x="1104329" y="33447"/>
                  <a:pt x="1156536" y="44203"/>
                  <a:pt x="1174190" y="38808"/>
                </a:cubicBezTo>
                <a:cubicBezTo>
                  <a:pt x="1188943" y="36385"/>
                  <a:pt x="1213832" y="14880"/>
                  <a:pt x="1225923" y="34507"/>
                </a:cubicBezTo>
                <a:cubicBezTo>
                  <a:pt x="1305283" y="8501"/>
                  <a:pt x="1319617" y="30839"/>
                  <a:pt x="1385617" y="18003"/>
                </a:cubicBezTo>
                <a:cubicBezTo>
                  <a:pt x="1461876" y="-26747"/>
                  <a:pt x="1519510" y="56342"/>
                  <a:pt x="1563967" y="4638"/>
                </a:cubicBezTo>
                <a:lnTo>
                  <a:pt x="1676634" y="10582"/>
                </a:lnTo>
                <a:lnTo>
                  <a:pt x="1769429" y="20265"/>
                </a:lnTo>
                <a:cubicBezTo>
                  <a:pt x="1790625" y="23534"/>
                  <a:pt x="1880369" y="18448"/>
                  <a:pt x="1900584" y="27732"/>
                </a:cubicBezTo>
                <a:cubicBezTo>
                  <a:pt x="2072430" y="22762"/>
                  <a:pt x="2014935" y="5831"/>
                  <a:pt x="2127041" y="22101"/>
                </a:cubicBezTo>
                <a:cubicBezTo>
                  <a:pt x="2168847" y="65820"/>
                  <a:pt x="2153052" y="28773"/>
                  <a:pt x="2211644" y="44507"/>
                </a:cubicBezTo>
                <a:cubicBezTo>
                  <a:pt x="2211201" y="9921"/>
                  <a:pt x="2277596" y="73686"/>
                  <a:pt x="2299605" y="38004"/>
                </a:cubicBezTo>
                <a:cubicBezTo>
                  <a:pt x="2309570" y="41997"/>
                  <a:pt x="2318531" y="46991"/>
                  <a:pt x="2327359" y="52270"/>
                </a:cubicBezTo>
                <a:lnTo>
                  <a:pt x="2331995" y="55017"/>
                </a:lnTo>
                <a:lnTo>
                  <a:pt x="2353777" y="59755"/>
                </a:lnTo>
                <a:lnTo>
                  <a:pt x="2355893" y="68914"/>
                </a:lnTo>
                <a:lnTo>
                  <a:pt x="2385794" y="81650"/>
                </a:lnTo>
                <a:cubicBezTo>
                  <a:pt x="2397613" y="85211"/>
                  <a:pt x="2411061" y="87627"/>
                  <a:pt x="2427010" y="88184"/>
                </a:cubicBezTo>
                <a:cubicBezTo>
                  <a:pt x="2486314" y="76422"/>
                  <a:pt x="2553170" y="126870"/>
                  <a:pt x="2627153" y="110451"/>
                </a:cubicBezTo>
                <a:cubicBezTo>
                  <a:pt x="2653722" y="107383"/>
                  <a:pt x="2732043" y="116068"/>
                  <a:pt x="2744462" y="128780"/>
                </a:cubicBezTo>
                <a:cubicBezTo>
                  <a:pt x="2760299" y="132873"/>
                  <a:pt x="2780248" y="130843"/>
                  <a:pt x="2785202" y="143610"/>
                </a:cubicBezTo>
                <a:cubicBezTo>
                  <a:pt x="2794558" y="159316"/>
                  <a:pt x="2856498" y="142821"/>
                  <a:pt x="2844667" y="159029"/>
                </a:cubicBezTo>
                <a:cubicBezTo>
                  <a:pt x="2888530" y="147871"/>
                  <a:pt x="2914187" y="181391"/>
                  <a:pt x="2946649" y="192330"/>
                </a:cubicBezTo>
                <a:cubicBezTo>
                  <a:pt x="2981872" y="180417"/>
                  <a:pt x="3015239" y="215115"/>
                  <a:pt x="3088812" y="226485"/>
                </a:cubicBezTo>
                <a:cubicBezTo>
                  <a:pt x="3127734" y="212524"/>
                  <a:pt x="3138301" y="234381"/>
                  <a:pt x="3208669" y="217774"/>
                </a:cubicBezTo>
                <a:cubicBezTo>
                  <a:pt x="3242208" y="219284"/>
                  <a:pt x="3229623" y="233297"/>
                  <a:pt x="3290045" y="235553"/>
                </a:cubicBezTo>
                <a:cubicBezTo>
                  <a:pt x="3399655" y="215239"/>
                  <a:pt x="3444518" y="245862"/>
                  <a:pt x="3529335" y="249571"/>
                </a:cubicBezTo>
                <a:cubicBezTo>
                  <a:pt x="3623697" y="257405"/>
                  <a:pt x="3587652" y="268832"/>
                  <a:pt x="3716766" y="252690"/>
                </a:cubicBezTo>
                <a:cubicBezTo>
                  <a:pt x="3723469" y="267318"/>
                  <a:pt x="3737863" y="269842"/>
                  <a:pt x="3765333" y="266823"/>
                </a:cubicBezTo>
                <a:cubicBezTo>
                  <a:pt x="3810754" y="271601"/>
                  <a:pt x="3792745" y="303866"/>
                  <a:pt x="3846897" y="290090"/>
                </a:cubicBezTo>
                <a:cubicBezTo>
                  <a:pt x="3830941" y="306608"/>
                  <a:pt x="3929114" y="308026"/>
                  <a:pt x="3900217" y="323590"/>
                </a:cubicBezTo>
                <a:cubicBezTo>
                  <a:pt x="3922367" y="343425"/>
                  <a:pt x="3948574" y="318948"/>
                  <a:pt x="3971444" y="336662"/>
                </a:cubicBezTo>
                <a:cubicBezTo>
                  <a:pt x="4002781" y="344193"/>
                  <a:pt x="3960997" y="315419"/>
                  <a:pt x="3997868" y="318867"/>
                </a:cubicBezTo>
                <a:cubicBezTo>
                  <a:pt x="4041159" y="326219"/>
                  <a:pt x="4055435" y="293981"/>
                  <a:pt x="4070852" y="339615"/>
                </a:cubicBezTo>
                <a:cubicBezTo>
                  <a:pt x="4121286" y="335828"/>
                  <a:pt x="4121920" y="355506"/>
                  <a:pt x="4180483" y="373369"/>
                </a:cubicBezTo>
                <a:cubicBezTo>
                  <a:pt x="4211379" y="366707"/>
                  <a:pt x="4230171" y="374664"/>
                  <a:pt x="4246264" y="387458"/>
                </a:cubicBezTo>
                <a:cubicBezTo>
                  <a:pt x="4308508" y="393310"/>
                  <a:pt x="4357326" y="416142"/>
                  <a:pt x="4423169" y="431783"/>
                </a:cubicBezTo>
                <a:lnTo>
                  <a:pt x="4446752" y="435383"/>
                </a:lnTo>
                <a:lnTo>
                  <a:pt x="4446954" y="435566"/>
                </a:lnTo>
                <a:cubicBezTo>
                  <a:pt x="4508528" y="480137"/>
                  <a:pt x="4617740" y="529869"/>
                  <a:pt x="4662523" y="553169"/>
                </a:cubicBezTo>
                <a:cubicBezTo>
                  <a:pt x="4720320" y="547046"/>
                  <a:pt x="4678644" y="560102"/>
                  <a:pt x="4715641" y="575354"/>
                </a:cubicBezTo>
                <a:cubicBezTo>
                  <a:pt x="4682056" y="593278"/>
                  <a:pt x="4768370" y="586520"/>
                  <a:pt x="4742071" y="614016"/>
                </a:cubicBezTo>
                <a:cubicBezTo>
                  <a:pt x="4749637" y="615922"/>
                  <a:pt x="4757797" y="616899"/>
                  <a:pt x="4766183" y="617675"/>
                </a:cubicBezTo>
                <a:lnTo>
                  <a:pt x="4770562" y="618094"/>
                </a:lnTo>
                <a:lnTo>
                  <a:pt x="4783240" y="624350"/>
                </a:lnTo>
                <a:lnTo>
                  <a:pt x="4792882" y="620401"/>
                </a:lnTo>
                <a:lnTo>
                  <a:pt x="4816310" y="625721"/>
                </a:lnTo>
                <a:cubicBezTo>
                  <a:pt x="4824144" y="628595"/>
                  <a:pt x="4831482" y="632720"/>
                  <a:pt x="4837953" y="638824"/>
                </a:cubicBezTo>
                <a:cubicBezTo>
                  <a:pt x="4848645" y="668753"/>
                  <a:pt x="4922266" y="669148"/>
                  <a:pt x="4933914" y="707398"/>
                </a:cubicBezTo>
                <a:cubicBezTo>
                  <a:pt x="4940833" y="719653"/>
                  <a:pt x="4978358" y="746502"/>
                  <a:pt x="4995259" y="744825"/>
                </a:cubicBezTo>
                <a:cubicBezTo>
                  <a:pt x="5005107" y="749034"/>
                  <a:pt x="5010567" y="758092"/>
                  <a:pt x="5024744" y="753396"/>
                </a:cubicBezTo>
                <a:cubicBezTo>
                  <a:pt x="5047511" y="761361"/>
                  <a:pt x="5109162" y="783016"/>
                  <a:pt x="5131877" y="792613"/>
                </a:cubicBezTo>
                <a:cubicBezTo>
                  <a:pt x="5132671" y="802792"/>
                  <a:pt x="5144554" y="806683"/>
                  <a:pt x="5161031" y="810975"/>
                </a:cubicBezTo>
                <a:lnTo>
                  <a:pt x="5176815" y="815342"/>
                </a:lnTo>
                <a:lnTo>
                  <a:pt x="5180064" y="831233"/>
                </a:lnTo>
                <a:cubicBezTo>
                  <a:pt x="5202966" y="819270"/>
                  <a:pt x="5188976" y="863361"/>
                  <a:pt x="5215059" y="865080"/>
                </a:cubicBezTo>
                <a:cubicBezTo>
                  <a:pt x="5235765" y="864786"/>
                  <a:pt x="5236347" y="878098"/>
                  <a:pt x="5245643" y="887119"/>
                </a:cubicBezTo>
                <a:cubicBezTo>
                  <a:pt x="5267660" y="891609"/>
                  <a:pt x="5295742" y="939348"/>
                  <a:pt x="5295952" y="957174"/>
                </a:cubicBezTo>
                <a:cubicBezTo>
                  <a:pt x="5284322" y="1008946"/>
                  <a:pt x="5374979" y="1038019"/>
                  <a:pt x="5367826" y="1079140"/>
                </a:cubicBezTo>
                <a:cubicBezTo>
                  <a:pt x="5371668" y="1089190"/>
                  <a:pt x="5377921" y="1097135"/>
                  <a:pt x="5385646" y="1103730"/>
                </a:cubicBezTo>
                <a:lnTo>
                  <a:pt x="5410965" y="1119397"/>
                </a:lnTo>
                <a:lnTo>
                  <a:pt x="5436960" y="1130910"/>
                </a:lnTo>
                <a:lnTo>
                  <a:pt x="5442083" y="1133134"/>
                </a:lnTo>
                <a:cubicBezTo>
                  <a:pt x="5451910" y="1137346"/>
                  <a:pt x="5457170" y="1169188"/>
                  <a:pt x="5465219" y="1174479"/>
                </a:cubicBezTo>
                <a:cubicBezTo>
                  <a:pt x="5488744" y="1195184"/>
                  <a:pt x="5467141" y="1223401"/>
                  <a:pt x="5488171" y="1238604"/>
                </a:cubicBezTo>
                <a:cubicBezTo>
                  <a:pt x="5523491" y="1271811"/>
                  <a:pt x="5486623" y="1305961"/>
                  <a:pt x="5562172" y="1320840"/>
                </a:cubicBezTo>
                <a:cubicBezTo>
                  <a:pt x="5601634" y="1385316"/>
                  <a:pt x="5636528" y="1453139"/>
                  <a:pt x="5686905" y="1512529"/>
                </a:cubicBezTo>
                <a:cubicBezTo>
                  <a:pt x="5729049" y="1575678"/>
                  <a:pt x="5699691" y="1553768"/>
                  <a:pt x="5748726" y="1623716"/>
                </a:cubicBezTo>
                <a:cubicBezTo>
                  <a:pt x="5783098" y="1689734"/>
                  <a:pt x="5789710" y="1639740"/>
                  <a:pt x="5842593" y="1726595"/>
                </a:cubicBezTo>
                <a:cubicBezTo>
                  <a:pt x="5837824" y="1733043"/>
                  <a:pt x="5862023" y="1845188"/>
                  <a:pt x="5861042" y="1851837"/>
                </a:cubicBezTo>
                <a:cubicBezTo>
                  <a:pt x="5874156" y="1887981"/>
                  <a:pt x="5901790" y="1919218"/>
                  <a:pt x="5921290" y="1943460"/>
                </a:cubicBezTo>
                <a:lnTo>
                  <a:pt x="5978046" y="1997284"/>
                </a:lnTo>
                <a:lnTo>
                  <a:pt x="5992479" y="2056720"/>
                </a:lnTo>
                <a:cubicBezTo>
                  <a:pt x="6011078" y="2079033"/>
                  <a:pt x="6072687" y="2117397"/>
                  <a:pt x="6089639" y="2131171"/>
                </a:cubicBezTo>
                <a:lnTo>
                  <a:pt x="6094199" y="2139379"/>
                </a:lnTo>
                <a:lnTo>
                  <a:pt x="6094822" y="2139386"/>
                </a:lnTo>
                <a:cubicBezTo>
                  <a:pt x="6096947" y="2140841"/>
                  <a:pt x="6098876" y="2143416"/>
                  <a:pt x="6100692" y="2147736"/>
                </a:cubicBezTo>
                <a:lnTo>
                  <a:pt x="6102516" y="2154343"/>
                </a:lnTo>
                <a:lnTo>
                  <a:pt x="6111361" y="2170264"/>
                </a:lnTo>
                <a:lnTo>
                  <a:pt x="6215475" y="2270153"/>
                </a:lnTo>
                <a:lnTo>
                  <a:pt x="6255966" y="2335401"/>
                </a:lnTo>
                <a:lnTo>
                  <a:pt x="6272711" y="2385144"/>
                </a:lnTo>
                <a:cubicBezTo>
                  <a:pt x="6282320" y="2406495"/>
                  <a:pt x="6299066" y="2405139"/>
                  <a:pt x="6304347" y="2439388"/>
                </a:cubicBezTo>
                <a:cubicBezTo>
                  <a:pt x="6297131" y="2486231"/>
                  <a:pt x="6325530" y="2500962"/>
                  <a:pt x="6326729" y="2549400"/>
                </a:cubicBezTo>
                <a:cubicBezTo>
                  <a:pt x="6325926" y="2572066"/>
                  <a:pt x="6339111" y="2599957"/>
                  <a:pt x="6344663" y="2628839"/>
                </a:cubicBezTo>
                <a:lnTo>
                  <a:pt x="6375811" y="2639204"/>
                </a:lnTo>
                <a:cubicBezTo>
                  <a:pt x="6375427" y="2643533"/>
                  <a:pt x="6375041" y="2647863"/>
                  <a:pt x="6374657" y="2652193"/>
                </a:cubicBezTo>
                <a:cubicBezTo>
                  <a:pt x="6373555" y="2658134"/>
                  <a:pt x="6371943" y="2662665"/>
                  <a:pt x="6369740" y="2664642"/>
                </a:cubicBezTo>
                <a:cubicBezTo>
                  <a:pt x="6368032" y="2674540"/>
                  <a:pt x="6371528" y="2686899"/>
                  <a:pt x="6361964" y="2690172"/>
                </a:cubicBezTo>
                <a:cubicBezTo>
                  <a:pt x="6350507" y="2696218"/>
                  <a:pt x="6369375" y="2734440"/>
                  <a:pt x="6355511" y="2727335"/>
                </a:cubicBezTo>
                <a:cubicBezTo>
                  <a:pt x="6358746" y="2734104"/>
                  <a:pt x="6360434" y="2742096"/>
                  <a:pt x="6361058" y="2750592"/>
                </a:cubicBezTo>
                <a:cubicBezTo>
                  <a:pt x="6361013" y="2751998"/>
                  <a:pt x="6360970" y="2753408"/>
                  <a:pt x="6360926" y="2754814"/>
                </a:cubicBezTo>
                <a:lnTo>
                  <a:pt x="6339285" y="2810353"/>
                </a:lnTo>
                <a:cubicBezTo>
                  <a:pt x="6360091" y="2854187"/>
                  <a:pt x="6313103" y="2870086"/>
                  <a:pt x="6325672" y="2908809"/>
                </a:cubicBezTo>
                <a:cubicBezTo>
                  <a:pt x="6341563" y="2966972"/>
                  <a:pt x="6291836" y="2935388"/>
                  <a:pt x="6333498" y="3009772"/>
                </a:cubicBezTo>
                <a:cubicBezTo>
                  <a:pt x="6345476" y="3039254"/>
                  <a:pt x="6345955" y="3068963"/>
                  <a:pt x="6334947" y="3095405"/>
                </a:cubicBezTo>
                <a:lnTo>
                  <a:pt x="6344768" y="3155941"/>
                </a:lnTo>
                <a:cubicBezTo>
                  <a:pt x="6348643" y="3153663"/>
                  <a:pt x="6311793" y="3186588"/>
                  <a:pt x="6314754" y="3197987"/>
                </a:cubicBezTo>
                <a:cubicBezTo>
                  <a:pt x="6318695" y="3221971"/>
                  <a:pt x="6319257" y="3226752"/>
                  <a:pt x="6304230" y="3239690"/>
                </a:cubicBezTo>
                <a:cubicBezTo>
                  <a:pt x="6306321" y="3248567"/>
                  <a:pt x="6307305" y="3254005"/>
                  <a:pt x="6308837" y="3264003"/>
                </a:cubicBezTo>
                <a:cubicBezTo>
                  <a:pt x="6301812" y="3288243"/>
                  <a:pt x="6298529" y="3302527"/>
                  <a:pt x="6309285" y="3324103"/>
                </a:cubicBezTo>
                <a:cubicBezTo>
                  <a:pt x="6301188" y="3343007"/>
                  <a:pt x="6329285" y="3359307"/>
                  <a:pt x="6342503" y="3405661"/>
                </a:cubicBezTo>
                <a:cubicBezTo>
                  <a:pt x="6338012" y="3447477"/>
                  <a:pt x="6408325" y="3505721"/>
                  <a:pt x="6401531" y="3550593"/>
                </a:cubicBezTo>
                <a:cubicBezTo>
                  <a:pt x="6395655" y="3579549"/>
                  <a:pt x="6423437" y="3594758"/>
                  <a:pt x="6427705" y="3624684"/>
                </a:cubicBezTo>
                <a:cubicBezTo>
                  <a:pt x="6416402" y="3629199"/>
                  <a:pt x="6435787" y="3639516"/>
                  <a:pt x="6448424" y="3657106"/>
                </a:cubicBezTo>
                <a:lnTo>
                  <a:pt x="6444014" y="3752742"/>
                </a:lnTo>
                <a:cubicBezTo>
                  <a:pt x="6443990" y="3752777"/>
                  <a:pt x="6443967" y="3752813"/>
                  <a:pt x="6443946" y="3752849"/>
                </a:cubicBezTo>
                <a:lnTo>
                  <a:pt x="0" y="3752849"/>
                </a:lnTo>
                <a:close/>
              </a:path>
            </a:pathLst>
          </a:custGeom>
        </p:spPr>
      </p:pic>
      <p:sp>
        <p:nvSpPr>
          <p:cNvPr id="4" name="Text Placeholder 3">
            <a:extLst>
              <a:ext uri="{FF2B5EF4-FFF2-40B4-BE49-F238E27FC236}">
                <a16:creationId xmlns:a16="http://schemas.microsoft.com/office/drawing/2014/main" id="{D941FDDD-6797-72BA-15F7-D5BDA83E0C49}"/>
              </a:ext>
            </a:extLst>
          </p:cNvPr>
          <p:cNvSpPr>
            <a:spLocks noGrp="1"/>
          </p:cNvSpPr>
          <p:nvPr>
            <p:ph type="body" sz="half" idx="2"/>
          </p:nvPr>
        </p:nvSpPr>
        <p:spPr>
          <a:xfrm>
            <a:off x="6797004" y="670559"/>
            <a:ext cx="4555782" cy="5445076"/>
          </a:xfrm>
        </p:spPr>
        <p:txBody>
          <a:bodyPr vert="horz" lIns="91440" tIns="45720" rIns="91440" bIns="45720" rtlCol="0" anchor="t">
            <a:normAutofit/>
          </a:bodyPr>
          <a:lstStyle/>
          <a:p>
            <a:pPr marL="285750" indent="-228600">
              <a:buFont typeface="Arial" panose="020B0604020202020204" pitchFamily="34" charset="0"/>
              <a:buChar char="•"/>
            </a:pPr>
            <a:r>
              <a:rPr lang="en-US" sz="2000" b="1" dirty="0"/>
              <a:t>Proper Processing,  Storage and Handling</a:t>
            </a:r>
            <a:r>
              <a:rPr lang="en-US" sz="2000" dirty="0"/>
              <a:t>: Store RAP in a manner that prevents contamination and degradation. Use proper handling techniques to minimize loss of material quality.</a:t>
            </a:r>
          </a:p>
          <a:p>
            <a:pPr indent="-228600">
              <a:buFont typeface="Arial" panose="020B0604020202020204" pitchFamily="34" charset="0"/>
              <a:buChar char="•"/>
            </a:pPr>
            <a:endParaRPr lang="en-US" sz="2000" dirty="0"/>
          </a:p>
          <a:p>
            <a:pPr marL="285750" indent="-228600">
              <a:buFont typeface="Arial" panose="020B0604020202020204" pitchFamily="34" charset="0"/>
              <a:buChar char="•"/>
            </a:pPr>
            <a:r>
              <a:rPr lang="en-US" sz="2000" dirty="0"/>
              <a:t>By learning from past experiences and adhering to these best practices, the effective use of RAP can lead to more sustainable and cost-effective road construction solutions.</a:t>
            </a:r>
          </a:p>
        </p:txBody>
      </p:sp>
    </p:spTree>
    <p:extLst>
      <p:ext uri="{BB962C8B-B14F-4D97-AF65-F5344CB8AC3E}">
        <p14:creationId xmlns:p14="http://schemas.microsoft.com/office/powerpoint/2010/main" val="41178608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67" name="Rectangle 3166">
            <a:extLst>
              <a:ext uri="{FF2B5EF4-FFF2-40B4-BE49-F238E27FC236}">
                <a16:creationId xmlns:a16="http://schemas.microsoft.com/office/drawing/2014/main" id="{8C790BE2-4E4F-4AAF-81A2-4A6F4885E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9" name="Rectangle 3168">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12191999" cy="6858000"/>
          </a:xfrm>
          <a:prstGeom prst="rect">
            <a:avLst/>
          </a:prstGeom>
          <a:gradFill>
            <a:gsLst>
              <a:gs pos="0">
                <a:schemeClr val="accent1">
                  <a:lumMod val="50000"/>
                </a:schemeClr>
              </a:gs>
              <a:gs pos="100000">
                <a:srgbClr val="00000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1" name="Rectangle 3170">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559294"/>
            <a:ext cx="12191999" cy="6298279"/>
          </a:xfrm>
          <a:prstGeom prst="rect">
            <a:avLst/>
          </a:prstGeom>
          <a:gradFill>
            <a:gsLst>
              <a:gs pos="1000">
                <a:schemeClr val="accent1">
                  <a:lumMod val="75000"/>
                  <a:alpha val="59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3" name="Rectangle 3172">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28"/>
            <a:ext cx="6096001" cy="6858000"/>
          </a:xfrm>
          <a:prstGeom prst="rect">
            <a:avLst/>
          </a:prstGeom>
          <a:gradFill>
            <a:gsLst>
              <a:gs pos="13000">
                <a:srgbClr val="000000">
                  <a:alpha val="72000"/>
                </a:srgbClr>
              </a:gs>
              <a:gs pos="99000">
                <a:schemeClr val="accent1">
                  <a:lumMod val="50000"/>
                  <a:alpha val="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385276F-95DD-3725-B39F-39EE615963A7}"/>
              </a:ext>
            </a:extLst>
          </p:cNvPr>
          <p:cNvSpPr>
            <a:spLocks noGrp="1"/>
          </p:cNvSpPr>
          <p:nvPr>
            <p:ph type="title"/>
          </p:nvPr>
        </p:nvSpPr>
        <p:spPr>
          <a:xfrm>
            <a:off x="1145136" y="1028700"/>
            <a:ext cx="9947305" cy="1090657"/>
          </a:xfrm>
        </p:spPr>
        <p:txBody>
          <a:bodyPr vert="horz" lIns="91440" tIns="45720" rIns="91440" bIns="45720" rtlCol="0" anchor="b">
            <a:normAutofit/>
          </a:bodyPr>
          <a:lstStyle/>
          <a:p>
            <a:pPr algn="ctr"/>
            <a:r>
              <a:rPr lang="en-US" sz="4800">
                <a:solidFill>
                  <a:srgbClr val="FFFFFF"/>
                </a:solidFill>
              </a:rPr>
              <a:t>Q&amp;A and Interactive Discussion</a:t>
            </a:r>
          </a:p>
        </p:txBody>
      </p:sp>
      <p:sp>
        <p:nvSpPr>
          <p:cNvPr id="4" name="Content Placeholder 3">
            <a:extLst>
              <a:ext uri="{FF2B5EF4-FFF2-40B4-BE49-F238E27FC236}">
                <a16:creationId xmlns:a16="http://schemas.microsoft.com/office/drawing/2014/main" id="{98C29DF6-E343-1B64-0700-23B42BE6A4A2}"/>
              </a:ext>
            </a:extLst>
          </p:cNvPr>
          <p:cNvSpPr>
            <a:spLocks noGrp="1"/>
          </p:cNvSpPr>
          <p:nvPr>
            <p:ph sz="half" idx="2"/>
          </p:nvPr>
        </p:nvSpPr>
        <p:spPr>
          <a:xfrm>
            <a:off x="1524000" y="2214188"/>
            <a:ext cx="9144000" cy="492440"/>
          </a:xfrm>
        </p:spPr>
        <p:txBody>
          <a:bodyPr vert="horz" lIns="91440" tIns="45720" rIns="91440" bIns="45720" rtlCol="0">
            <a:normAutofit/>
          </a:bodyPr>
          <a:lstStyle/>
          <a:p>
            <a:pPr marL="0" indent="0" algn="ctr">
              <a:buNone/>
            </a:pPr>
            <a:r>
              <a:rPr lang="en-US" sz="2000">
                <a:solidFill>
                  <a:srgbClr val="FFFFFF"/>
                </a:solidFill>
              </a:rPr>
              <a:t>Open the floor for questions and discussion.</a:t>
            </a:r>
          </a:p>
        </p:txBody>
      </p:sp>
      <p:sp>
        <p:nvSpPr>
          <p:cNvPr id="3175" name="Freeform: Shape 3174">
            <a:extLst>
              <a:ext uri="{FF2B5EF4-FFF2-40B4-BE49-F238E27FC236}">
                <a16:creationId xmlns:a16="http://schemas.microsoft.com/office/drawing/2014/main" id="{32B3ACB3-D689-442E-8A40-8680B0FEB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4063256" y="400727"/>
            <a:ext cx="4065484" cy="8849062"/>
          </a:xfrm>
          <a:custGeom>
            <a:avLst/>
            <a:gdLst>
              <a:gd name="connsiteX0" fmla="*/ 0 w 4065484"/>
              <a:gd name="connsiteY0" fmla="*/ 4424531 h 8849062"/>
              <a:gd name="connsiteX1" fmla="*/ 3899197 w 4065484"/>
              <a:gd name="connsiteY1" fmla="*/ 8840480 h 8849062"/>
              <a:gd name="connsiteX2" fmla="*/ 4065484 w 4065484"/>
              <a:gd name="connsiteY2" fmla="*/ 8849062 h 8849062"/>
              <a:gd name="connsiteX3" fmla="*/ 4065483 w 4065484"/>
              <a:gd name="connsiteY3" fmla="*/ 0 h 8849062"/>
              <a:gd name="connsiteX4" fmla="*/ 3899197 w 4065484"/>
              <a:gd name="connsiteY4" fmla="*/ 8581 h 8849062"/>
              <a:gd name="connsiteX5" fmla="*/ 0 w 4065484"/>
              <a:gd name="connsiteY5" fmla="*/ 4424531 h 884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5484" h="8849062">
                <a:moveTo>
                  <a:pt x="0" y="4424531"/>
                </a:moveTo>
                <a:cubicBezTo>
                  <a:pt x="0" y="6722831"/>
                  <a:pt x="1709076" y="8613167"/>
                  <a:pt x="3899197" y="8840480"/>
                </a:cubicBezTo>
                <a:lnTo>
                  <a:pt x="4065484" y="8849062"/>
                </a:lnTo>
                <a:lnTo>
                  <a:pt x="4065483" y="0"/>
                </a:lnTo>
                <a:lnTo>
                  <a:pt x="3899197" y="8581"/>
                </a:lnTo>
                <a:cubicBezTo>
                  <a:pt x="1709075" y="235897"/>
                  <a:pt x="0" y="2126232"/>
                  <a:pt x="0" y="4424531"/>
                </a:cubicBezTo>
                <a:close/>
              </a:path>
            </a:pathLst>
          </a:custGeom>
          <a:gradFill flip="none" rotWithShape="1">
            <a:gsLst>
              <a:gs pos="0">
                <a:schemeClr val="accent1">
                  <a:alpha val="5000"/>
                </a:schemeClr>
              </a:gs>
              <a:gs pos="68000">
                <a:schemeClr val="accent1">
                  <a:alpha val="1500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74" name="Picture 2" descr="Disadvantages of Recycling Asphalt">
            <a:extLst>
              <a:ext uri="{FF2B5EF4-FFF2-40B4-BE49-F238E27FC236}">
                <a16:creationId xmlns:a16="http://schemas.microsoft.com/office/drawing/2014/main" id="{4F45056F-21A6-C882-9062-9E3D88D1DF9A}"/>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t="7134" r="1" b="3640"/>
          <a:stretch/>
        </p:blipFill>
        <p:spPr bwMode="auto">
          <a:xfrm>
            <a:off x="2343302" y="3351745"/>
            <a:ext cx="7519558" cy="3506255"/>
          </a:xfrm>
          <a:custGeom>
            <a:avLst/>
            <a:gdLst/>
            <a:ahLst/>
            <a:cxnLst/>
            <a:rect l="l" t="t" r="r" b="b"/>
            <a:pathLst>
              <a:path w="7519558" h="3506255">
                <a:moveTo>
                  <a:pt x="3759779" y="0"/>
                </a:moveTo>
                <a:cubicBezTo>
                  <a:pt x="5713450" y="0"/>
                  <a:pt x="7320331" y="1484777"/>
                  <a:pt x="7513560" y="3387468"/>
                </a:cubicBezTo>
                <a:lnTo>
                  <a:pt x="7519558" y="3506255"/>
                </a:lnTo>
                <a:lnTo>
                  <a:pt x="0" y="3506255"/>
                </a:lnTo>
                <a:lnTo>
                  <a:pt x="5998" y="3387468"/>
                </a:lnTo>
                <a:cubicBezTo>
                  <a:pt x="199227" y="1484777"/>
                  <a:pt x="1806109" y="0"/>
                  <a:pt x="3759779"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2725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2A19B3A-B8A0-2724-DDAA-E145A2BAECC1}"/>
              </a:ext>
            </a:extLst>
          </p:cNvPr>
          <p:cNvSpPr txBox="1"/>
          <p:nvPr/>
        </p:nvSpPr>
        <p:spPr>
          <a:xfrm>
            <a:off x="572493" y="2071316"/>
            <a:ext cx="6713552" cy="4119172"/>
          </a:xfrm>
          <a:prstGeom prst="rect">
            <a:avLst/>
          </a:prstGeom>
        </p:spPr>
        <p:txBody>
          <a:bodyPr vert="horz" lIns="91440" tIns="45720" rIns="91440" bIns="45720" rtlCol="0" anchor="t">
            <a:normAutofit/>
          </a:bodyPr>
          <a:lstStyle/>
          <a:p>
            <a:pPr marL="0" lvl="1">
              <a:lnSpc>
                <a:spcPct val="90000"/>
              </a:lnSpc>
              <a:spcAft>
                <a:spcPts val="600"/>
              </a:spcAft>
            </a:pPr>
            <a:r>
              <a:rPr lang="en-US" sz="2200" b="1" dirty="0"/>
              <a:t>The Importance of Recycling Asphalt</a:t>
            </a:r>
          </a:p>
          <a:p>
            <a:pPr marL="0" lvl="1">
              <a:lnSpc>
                <a:spcPct val="90000"/>
              </a:lnSpc>
              <a:spcAft>
                <a:spcPts val="600"/>
              </a:spcAft>
            </a:pPr>
            <a:endParaRPr lang="en-US" sz="2200" dirty="0"/>
          </a:p>
          <a:p>
            <a:pPr marL="0" lvl="1">
              <a:lnSpc>
                <a:spcPct val="90000"/>
              </a:lnSpc>
              <a:spcAft>
                <a:spcPts val="600"/>
              </a:spcAft>
            </a:pPr>
            <a:r>
              <a:rPr lang="en-US" sz="2200" dirty="0"/>
              <a:t>As of 2018 about 95% of all RAP was reused in paving projects across the country. Recycling asphalt helps to reduce the environmental impact of asphalt production, reduce costs, and conserve natural resources. It also helps to create a sustainable construction industry.</a:t>
            </a:r>
          </a:p>
        </p:txBody>
      </p:sp>
      <p:pic>
        <p:nvPicPr>
          <p:cNvPr id="5" name="Picture 4" descr="A construction site with a machine and workers&#10;&#10;AI-generated content may be incorrect.">
            <a:extLst>
              <a:ext uri="{FF2B5EF4-FFF2-40B4-BE49-F238E27FC236}">
                <a16:creationId xmlns:a16="http://schemas.microsoft.com/office/drawing/2014/main" id="{984BCFD7-7883-353F-895B-D7355DBA4B4B}"/>
              </a:ext>
            </a:extLst>
          </p:cNvPr>
          <p:cNvPicPr>
            <a:picLocks noChangeAspect="1"/>
          </p:cNvPicPr>
          <p:nvPr/>
        </p:nvPicPr>
        <p:blipFill>
          <a:blip r:embed="rId2"/>
          <a:srcRect r="3" b="14249"/>
          <a:stretch/>
        </p:blipFill>
        <p:spPr>
          <a:xfrm>
            <a:off x="7675658" y="2093976"/>
            <a:ext cx="3941064" cy="4096512"/>
          </a:xfrm>
          <a:prstGeom prst="rect">
            <a:avLst/>
          </a:prstGeom>
        </p:spPr>
      </p:pic>
    </p:spTree>
    <p:extLst>
      <p:ext uri="{BB962C8B-B14F-4D97-AF65-F5344CB8AC3E}">
        <p14:creationId xmlns:p14="http://schemas.microsoft.com/office/powerpoint/2010/main" val="13325198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B74351-3146-F0B8-07EA-DA995EDE429B}"/>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5400" dirty="0"/>
              <a:t>Environmental Benefits </a:t>
            </a:r>
          </a:p>
        </p:txBody>
      </p:sp>
      <p:sp>
        <p:nvSpPr>
          <p:cNvPr id="26"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le of rocks and sand&#10;&#10;Description automatically generated">
            <a:extLst>
              <a:ext uri="{FF2B5EF4-FFF2-40B4-BE49-F238E27FC236}">
                <a16:creationId xmlns:a16="http://schemas.microsoft.com/office/drawing/2014/main" id="{E72DA80D-E6CA-CBBA-24A8-94E56F7D96DA}"/>
              </a:ext>
            </a:extLst>
          </p:cNvPr>
          <p:cNvPicPr>
            <a:picLocks noGrp="1" noChangeAspect="1"/>
          </p:cNvPicPr>
          <p:nvPr>
            <p:ph idx="1"/>
          </p:nvPr>
        </p:nvPicPr>
        <p:blipFill>
          <a:blip r:embed="rId3"/>
          <a:srcRect t="9959" r="2" b="5848"/>
          <a:stretch/>
        </p:blipFill>
        <p:spPr>
          <a:xfrm>
            <a:off x="7675658" y="2093976"/>
            <a:ext cx="3941064" cy="4096512"/>
          </a:xfrm>
          <a:prstGeom prst="rect">
            <a:avLst/>
          </a:prstGeom>
        </p:spPr>
      </p:pic>
      <p:sp>
        <p:nvSpPr>
          <p:cNvPr id="6" name="TextBox 5">
            <a:extLst>
              <a:ext uri="{FF2B5EF4-FFF2-40B4-BE49-F238E27FC236}">
                <a16:creationId xmlns:a16="http://schemas.microsoft.com/office/drawing/2014/main" id="{DAF8FE68-54BA-1B34-6BE4-F11AE205F488}"/>
              </a:ext>
            </a:extLst>
          </p:cNvPr>
          <p:cNvSpPr txBox="1"/>
          <p:nvPr/>
        </p:nvSpPr>
        <p:spPr>
          <a:xfrm>
            <a:off x="831272" y="2167128"/>
            <a:ext cx="6272155" cy="2831544"/>
          </a:xfrm>
          <a:prstGeom prst="rect">
            <a:avLst/>
          </a:prstGeom>
          <a:noFill/>
        </p:spPr>
        <p:txBody>
          <a:bodyPr wrap="square">
            <a:spAutoFit/>
          </a:bodyPr>
          <a:lstStyle/>
          <a:p>
            <a:r>
              <a:rPr lang="en-US" sz="1600" dirty="0"/>
              <a:t>Recycled Asphalt Pavement (RAP) offers several environmental benefits</a:t>
            </a:r>
            <a:r>
              <a:rPr lang="en-US" sz="1400" dirty="0"/>
              <a:t>:</a:t>
            </a:r>
          </a:p>
          <a:p>
            <a:endParaRPr lang="en-US" sz="1200" dirty="0"/>
          </a:p>
          <a:p>
            <a:r>
              <a:rPr lang="en-US" sz="1400" b="1" dirty="0"/>
              <a:t>Waste Reduction</a:t>
            </a:r>
          </a:p>
          <a:p>
            <a:endParaRPr lang="en-US" sz="1200" dirty="0"/>
          </a:p>
          <a:p>
            <a:r>
              <a:rPr lang="en-US" sz="1400" b="1" dirty="0"/>
              <a:t>Conservation of Natural Resources</a:t>
            </a:r>
          </a:p>
          <a:p>
            <a:endParaRPr lang="en-US" sz="1200" dirty="0"/>
          </a:p>
          <a:p>
            <a:r>
              <a:rPr lang="en-US" sz="1400" b="1" dirty="0"/>
              <a:t>Lower Emissions</a:t>
            </a:r>
          </a:p>
          <a:p>
            <a:endParaRPr lang="en-US" sz="1400" dirty="0"/>
          </a:p>
          <a:p>
            <a:r>
              <a:rPr lang="en-US" sz="1400" b="1" dirty="0"/>
              <a:t>Energy Savings</a:t>
            </a:r>
          </a:p>
          <a:p>
            <a:endParaRPr lang="en-US" sz="1200" dirty="0"/>
          </a:p>
          <a:p>
            <a:r>
              <a:rPr lang="en-US" sz="1400" dirty="0"/>
              <a:t>These benefits make RAP a sustainable and environmentally friendly option for road construction and maintenance. </a:t>
            </a:r>
          </a:p>
        </p:txBody>
      </p:sp>
    </p:spTree>
    <p:extLst>
      <p:ext uri="{BB962C8B-B14F-4D97-AF65-F5344CB8AC3E}">
        <p14:creationId xmlns:p14="http://schemas.microsoft.com/office/powerpoint/2010/main" val="30945366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1D7E39A-37E3-A235-8557-6C0331C09C3C}"/>
            </a:ext>
          </a:extLst>
        </p:cNvPr>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56699B0B-9AA2-88A3-1687-B7EFE2B1EC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C6F557-6879-F05D-FEC3-1BC32D14EB0D}"/>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5400"/>
              <a:t>Economic Benefits </a:t>
            </a:r>
          </a:p>
        </p:txBody>
      </p:sp>
      <p:sp>
        <p:nvSpPr>
          <p:cNvPr id="26" name="sketchy line">
            <a:extLst>
              <a:ext uri="{FF2B5EF4-FFF2-40B4-BE49-F238E27FC236}">
                <a16:creationId xmlns:a16="http://schemas.microsoft.com/office/drawing/2014/main" id="{4A27AA23-96CB-7E4B-CBD4-9807F8BA28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8564570E-05B4-F1AE-5899-07C56EA961FF}"/>
              </a:ext>
            </a:extLst>
          </p:cNvPr>
          <p:cNvSpPr>
            <a:spLocks noGrp="1"/>
          </p:cNvSpPr>
          <p:nvPr>
            <p:ph type="body" sz="half" idx="2"/>
          </p:nvPr>
        </p:nvSpPr>
        <p:spPr>
          <a:xfrm>
            <a:off x="572493" y="2071316"/>
            <a:ext cx="6713552" cy="4119172"/>
          </a:xfrm>
        </p:spPr>
        <p:txBody>
          <a:bodyPr vert="horz" lIns="91440" tIns="45720" rIns="91440" bIns="45720" rtlCol="0" anchor="t">
            <a:normAutofit/>
          </a:bodyPr>
          <a:lstStyle/>
          <a:p>
            <a:pPr indent="-228600">
              <a:buFont typeface="Arial" panose="020B0604020202020204" pitchFamily="34" charset="0"/>
              <a:buChar char="•"/>
            </a:pPr>
            <a:r>
              <a:rPr lang="en-US" sz="2200"/>
              <a:t>Recycled Asphalt Pavement (RAP) offers several economic benefits:</a:t>
            </a:r>
          </a:p>
          <a:p>
            <a:pPr indent="-228600">
              <a:buFont typeface="Arial" panose="020B0604020202020204" pitchFamily="34" charset="0"/>
              <a:buChar char="•"/>
            </a:pPr>
            <a:endParaRPr lang="en-US" sz="2200"/>
          </a:p>
          <a:p>
            <a:pPr marL="285750" indent="-228600">
              <a:buFont typeface="Arial" panose="020B0604020202020204" pitchFamily="34" charset="0"/>
              <a:buChar char="•"/>
            </a:pPr>
            <a:r>
              <a:rPr lang="en-US" sz="2200"/>
              <a:t>Cost Savings</a:t>
            </a:r>
          </a:p>
          <a:p>
            <a:pPr marL="285750" indent="-228600">
              <a:buFont typeface="Arial" panose="020B0604020202020204" pitchFamily="34" charset="0"/>
              <a:buChar char="•"/>
            </a:pPr>
            <a:r>
              <a:rPr lang="en-US" sz="2200"/>
              <a:t>Efficient Resource Use</a:t>
            </a:r>
          </a:p>
          <a:p>
            <a:pPr marL="285750" indent="-228600">
              <a:buFont typeface="Arial" panose="020B0604020202020204" pitchFamily="34" charset="0"/>
              <a:buChar char="•"/>
            </a:pPr>
            <a:r>
              <a:rPr lang="en-US" sz="2200"/>
              <a:t>Quality Standards</a:t>
            </a:r>
          </a:p>
          <a:p>
            <a:pPr marL="285750" indent="-228600">
              <a:buFont typeface="Arial" panose="020B0604020202020204" pitchFamily="34" charset="0"/>
              <a:buChar char="•"/>
            </a:pPr>
            <a:r>
              <a:rPr lang="en-US" sz="2200"/>
              <a:t>Lower Material Costs</a:t>
            </a:r>
          </a:p>
          <a:p>
            <a:pPr indent="-228600">
              <a:buFont typeface="Arial" panose="020B0604020202020204" pitchFamily="34" charset="0"/>
              <a:buChar char="•"/>
            </a:pPr>
            <a:endParaRPr lang="en-US" sz="2200"/>
          </a:p>
        </p:txBody>
      </p:sp>
      <p:pic>
        <p:nvPicPr>
          <p:cNvPr id="5" name="Content Placeholder 4" descr="A pile of rocks and sand&#10;&#10;Description automatically generated">
            <a:extLst>
              <a:ext uri="{FF2B5EF4-FFF2-40B4-BE49-F238E27FC236}">
                <a16:creationId xmlns:a16="http://schemas.microsoft.com/office/drawing/2014/main" id="{0319ACED-9355-54D0-64A4-CAFE442A629E}"/>
              </a:ext>
            </a:extLst>
          </p:cNvPr>
          <p:cNvPicPr>
            <a:picLocks noGrp="1" noChangeAspect="1"/>
          </p:cNvPicPr>
          <p:nvPr>
            <p:ph idx="1"/>
          </p:nvPr>
        </p:nvPicPr>
        <p:blipFill>
          <a:blip r:embed="rId3"/>
          <a:srcRect t="9959" r="2" b="5848"/>
          <a:stretch/>
        </p:blipFill>
        <p:spPr>
          <a:xfrm>
            <a:off x="7675658" y="2093976"/>
            <a:ext cx="3941064" cy="4096512"/>
          </a:xfrm>
          <a:prstGeom prst="rect">
            <a:avLst/>
          </a:prstGeom>
        </p:spPr>
      </p:pic>
    </p:spTree>
    <p:extLst>
      <p:ext uri="{BB962C8B-B14F-4D97-AF65-F5344CB8AC3E}">
        <p14:creationId xmlns:p14="http://schemas.microsoft.com/office/powerpoint/2010/main" val="41288714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406BD704-01C2-4341-B99A-116CC7EC56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Yellow and white truck">
            <a:extLst>
              <a:ext uri="{FF2B5EF4-FFF2-40B4-BE49-F238E27FC236}">
                <a16:creationId xmlns:a16="http://schemas.microsoft.com/office/drawing/2014/main" id="{38374D10-E862-4D81-9CC3-C3B74943DB3C}"/>
              </a:ext>
            </a:extLst>
          </p:cNvPr>
          <p:cNvPicPr>
            <a:picLocks noGrp="1" noChangeAspect="1"/>
          </p:cNvPicPr>
          <p:nvPr>
            <p:ph sz="half" idx="1"/>
          </p:nvPr>
        </p:nvPicPr>
        <p:blipFill>
          <a:blip r:embed="rId3"/>
          <a:srcRect t="2972" b="12759"/>
          <a:stretch/>
        </p:blipFill>
        <p:spPr>
          <a:xfrm>
            <a:off x="20" y="10"/>
            <a:ext cx="12191980" cy="6857990"/>
          </a:xfrm>
          <a:prstGeom prst="rect">
            <a:avLst/>
          </a:prstGeom>
        </p:spPr>
      </p:pic>
      <p:sp useBgFill="1">
        <p:nvSpPr>
          <p:cNvPr id="14" name="Rectangle 13">
            <a:extLst>
              <a:ext uri="{FF2B5EF4-FFF2-40B4-BE49-F238E27FC236}">
                <a16:creationId xmlns:a16="http://schemas.microsoft.com/office/drawing/2014/main" id="{0225C01B-A296-4FAA-AA46-794F27DF69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4894" y="979075"/>
            <a:ext cx="5777024" cy="5074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8B91F7-DB80-5639-6898-10B7FDF957D0}"/>
              </a:ext>
            </a:extLst>
          </p:cNvPr>
          <p:cNvSpPr>
            <a:spLocks noGrp="1"/>
          </p:cNvSpPr>
          <p:nvPr>
            <p:ph type="title"/>
          </p:nvPr>
        </p:nvSpPr>
        <p:spPr>
          <a:xfrm>
            <a:off x="1049451" y="1352492"/>
            <a:ext cx="4665540" cy="1143000"/>
          </a:xfrm>
        </p:spPr>
        <p:txBody>
          <a:bodyPr vert="horz" lIns="91440" tIns="45720" rIns="91440" bIns="45720" rtlCol="0" anchor="t">
            <a:normAutofit/>
          </a:bodyPr>
          <a:lstStyle/>
          <a:p>
            <a:r>
              <a:rPr lang="en-US" sz="2500" b="1"/>
              <a:t>Lifecycle and Recycling Process of Recycled Asphalt Pavement</a:t>
            </a:r>
          </a:p>
        </p:txBody>
      </p:sp>
      <p:sp>
        <p:nvSpPr>
          <p:cNvPr id="4" name="Content Placeholder 3">
            <a:extLst>
              <a:ext uri="{FF2B5EF4-FFF2-40B4-BE49-F238E27FC236}">
                <a16:creationId xmlns:a16="http://schemas.microsoft.com/office/drawing/2014/main" id="{E8049BB5-3391-0768-2F0C-5DC5B6647A8E}"/>
              </a:ext>
            </a:extLst>
          </p:cNvPr>
          <p:cNvSpPr>
            <a:spLocks noGrp="1"/>
          </p:cNvSpPr>
          <p:nvPr>
            <p:ph sz="half" idx="2"/>
          </p:nvPr>
        </p:nvSpPr>
        <p:spPr>
          <a:xfrm>
            <a:off x="1049454" y="2662356"/>
            <a:ext cx="4665546" cy="3057911"/>
          </a:xfrm>
        </p:spPr>
        <p:txBody>
          <a:bodyPr vert="horz" lIns="91440" tIns="45720" rIns="91440" bIns="45720" rtlCol="0">
            <a:normAutofit/>
          </a:bodyPr>
          <a:lstStyle/>
          <a:p>
            <a:pPr>
              <a:lnSpc>
                <a:spcPct val="110000"/>
              </a:lnSpc>
              <a:buSzPct val="87000"/>
            </a:pPr>
            <a:r>
              <a:rPr lang="en-US" sz="1500" dirty="0"/>
              <a:t>Asphalt pavement has a lifespan of 10 –20 years.</a:t>
            </a:r>
          </a:p>
          <a:p>
            <a:pPr>
              <a:lnSpc>
                <a:spcPct val="110000"/>
              </a:lnSpc>
              <a:buSzPct val="87000"/>
            </a:pPr>
            <a:r>
              <a:rPr lang="en-US" sz="1500" dirty="0"/>
              <a:t>When it deteriorates, it is removed and processed into Reclaimed Asphalt Pavement (RAP).</a:t>
            </a:r>
          </a:p>
          <a:p>
            <a:pPr>
              <a:lnSpc>
                <a:spcPct val="110000"/>
              </a:lnSpc>
              <a:buSzPct val="87000"/>
            </a:pPr>
            <a:r>
              <a:rPr lang="en-US" sz="1500" dirty="0"/>
              <a:t>RAP is then mixed with new materials to create new asphalt mixes.</a:t>
            </a:r>
          </a:p>
          <a:p>
            <a:pPr>
              <a:lnSpc>
                <a:spcPct val="110000"/>
              </a:lnSpc>
              <a:buSzPct val="87000"/>
            </a:pPr>
            <a:r>
              <a:rPr lang="en-US" sz="1500" dirty="0"/>
              <a:t>The recycling process conserves resources and reduces waste significantly.</a:t>
            </a:r>
          </a:p>
          <a:p>
            <a:pPr>
              <a:lnSpc>
                <a:spcPct val="110000"/>
              </a:lnSpc>
              <a:buSzPct val="87000"/>
            </a:pPr>
            <a:r>
              <a:rPr lang="en-US" sz="1500" dirty="0"/>
              <a:t>RAP can be reused multiple times but may degrade in quality over time.</a:t>
            </a:r>
          </a:p>
        </p:txBody>
      </p:sp>
      <p:cxnSp>
        <p:nvCxnSpPr>
          <p:cNvPr id="16" name="Straight Connector 15">
            <a:extLst>
              <a:ext uri="{FF2B5EF4-FFF2-40B4-BE49-F238E27FC236}">
                <a16:creationId xmlns:a16="http://schemas.microsoft.com/office/drawing/2014/main" id="{62713E66-598D-4B8A-9D2A-67C7AF46EF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85673" y="979075"/>
            <a:ext cx="0" cy="507492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51082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5531D475-34FF-B1C7-F06C-43CF4914DE49}"/>
              </a:ext>
            </a:extLst>
          </p:cNvPr>
          <p:cNvSpPr>
            <a:spLocks noGrp="1"/>
          </p:cNvSpPr>
          <p:nvPr>
            <p:ph type="title"/>
          </p:nvPr>
        </p:nvSpPr>
        <p:spPr>
          <a:xfrm>
            <a:off x="7085532" y="640080"/>
            <a:ext cx="4196932" cy="3566160"/>
          </a:xfrm>
        </p:spPr>
        <p:txBody>
          <a:bodyPr vert="horz" lIns="91440" tIns="45720" rIns="91440" bIns="45720" rtlCol="0" anchor="b">
            <a:normAutofit fontScale="90000"/>
          </a:bodyPr>
          <a:lstStyle/>
          <a:p>
            <a:r>
              <a:rPr lang="en-US" sz="1800" dirty="0"/>
              <a:t>Construction and Usage of Reclaimed Asphalt Pavement </a:t>
            </a:r>
            <a:br>
              <a:rPr lang="en-US" sz="1800" dirty="0"/>
            </a:br>
            <a:br>
              <a:rPr lang="en-US" sz="1800" dirty="0"/>
            </a:br>
            <a:br>
              <a:rPr lang="en-US" sz="1800" dirty="0"/>
            </a:br>
            <a:r>
              <a:rPr lang="en-US" sz="1800" b="1" dirty="0"/>
              <a:t>Asphalt Paving</a:t>
            </a:r>
            <a:br>
              <a:rPr lang="en-US" sz="1800" b="1" dirty="0"/>
            </a:br>
            <a:br>
              <a:rPr lang="en-US" sz="1800" dirty="0"/>
            </a:br>
            <a:br>
              <a:rPr lang="en-US" sz="1800" dirty="0"/>
            </a:br>
            <a:r>
              <a:rPr lang="en-US" sz="1800" b="1" dirty="0"/>
              <a:t>Base or Subbase Material</a:t>
            </a:r>
            <a:br>
              <a:rPr lang="en-US" sz="1800" b="1" dirty="0"/>
            </a:br>
            <a:br>
              <a:rPr lang="en-US" sz="1800" b="1" dirty="0"/>
            </a:br>
            <a:br>
              <a:rPr lang="en-US" sz="1800" b="1" dirty="0"/>
            </a:br>
            <a:r>
              <a:rPr lang="en-US" sz="1800" b="1" dirty="0"/>
              <a:t>Erosion Control and Landscaping</a:t>
            </a:r>
            <a:br>
              <a:rPr lang="en-US" sz="1800" b="1" dirty="0"/>
            </a:br>
            <a:br>
              <a:rPr lang="en-US" sz="1400" dirty="0"/>
            </a:br>
            <a:br>
              <a:rPr lang="en-US" sz="1400" dirty="0"/>
            </a:br>
            <a:br>
              <a:rPr lang="en-US" sz="1400" dirty="0"/>
            </a:br>
            <a:br>
              <a:rPr lang="en-US" sz="1400" dirty="0"/>
            </a:br>
            <a:endParaRPr lang="en-US" sz="1400" dirty="0"/>
          </a:p>
        </p:txBody>
      </p:sp>
      <p:pic>
        <p:nvPicPr>
          <p:cNvPr id="2" name="Picture 1">
            <a:extLst>
              <a:ext uri="{FF2B5EF4-FFF2-40B4-BE49-F238E27FC236}">
                <a16:creationId xmlns:a16="http://schemas.microsoft.com/office/drawing/2014/main" id="{528E0463-5137-8DDA-E88E-D99333AA0347}"/>
              </a:ext>
            </a:extLst>
          </p:cNvPr>
          <p:cNvPicPr>
            <a:picLocks noChangeAspect="1"/>
          </p:cNvPicPr>
          <p:nvPr/>
        </p:nvPicPr>
        <p:blipFill>
          <a:blip r:embed="rId3"/>
          <a:srcRect l="9499" r="9030" b="-1"/>
          <a:stretch/>
        </p:blipFill>
        <p:spPr>
          <a:xfrm>
            <a:off x="866691" y="1216968"/>
            <a:ext cx="5416261" cy="4424065"/>
          </a:xfrm>
          <a:custGeom>
            <a:avLst/>
            <a:gdLst/>
            <a:ahLst/>
            <a:cxnLst/>
            <a:rect l="l" t="t" r="r" b="b"/>
            <a:pathLst>
              <a:path w="5531320" h="4424065">
                <a:moveTo>
                  <a:pt x="4292328" y="3931444"/>
                </a:moveTo>
                <a:cubicBezTo>
                  <a:pt x="3830135" y="4131325"/>
                  <a:pt x="3346708" y="4259111"/>
                  <a:pt x="2855653" y="4364392"/>
                </a:cubicBezTo>
                <a:lnTo>
                  <a:pt x="2855525" y="4364392"/>
                </a:lnTo>
                <a:cubicBezTo>
                  <a:pt x="3386634" y="4394018"/>
                  <a:pt x="3853531" y="4210158"/>
                  <a:pt x="4292328" y="3931444"/>
                </a:cubicBezTo>
                <a:close/>
                <a:moveTo>
                  <a:pt x="4302118" y="3923561"/>
                </a:moveTo>
                <a:lnTo>
                  <a:pt x="4301102" y="3924959"/>
                </a:lnTo>
                <a:lnTo>
                  <a:pt x="4302881" y="3924959"/>
                </a:lnTo>
                <a:close/>
                <a:moveTo>
                  <a:pt x="3885572" y="334733"/>
                </a:moveTo>
                <a:cubicBezTo>
                  <a:pt x="4046889" y="406840"/>
                  <a:pt x="4203653" y="488713"/>
                  <a:pt x="4355013" y="579880"/>
                </a:cubicBezTo>
                <a:cubicBezTo>
                  <a:pt x="4662082" y="768063"/>
                  <a:pt x="4933803" y="995790"/>
                  <a:pt x="5144619" y="1290779"/>
                </a:cubicBezTo>
                <a:cubicBezTo>
                  <a:pt x="5314365" y="1528042"/>
                  <a:pt x="5426258" y="1789591"/>
                  <a:pt x="5468598" y="2088522"/>
                </a:cubicBezTo>
                <a:cubicBezTo>
                  <a:pt x="5479330" y="2001424"/>
                  <a:pt x="5480182" y="1913385"/>
                  <a:pt x="5471141" y="1826083"/>
                </a:cubicBezTo>
                <a:cubicBezTo>
                  <a:pt x="5455337" y="1662962"/>
                  <a:pt x="5406307" y="1504799"/>
                  <a:pt x="5327080" y="1361348"/>
                </a:cubicBezTo>
                <a:cubicBezTo>
                  <a:pt x="5206160" y="1140233"/>
                  <a:pt x="5033362" y="965782"/>
                  <a:pt x="4833354" y="816507"/>
                </a:cubicBezTo>
                <a:cubicBezTo>
                  <a:pt x="4597235" y="640276"/>
                  <a:pt x="4336322" y="509438"/>
                  <a:pt x="4063457" y="400724"/>
                </a:cubicBezTo>
                <a:cubicBezTo>
                  <a:pt x="4033360" y="388607"/>
                  <a:pt x="4003060" y="376909"/>
                  <a:pt x="3972544" y="365631"/>
                </a:cubicBezTo>
                <a:cubicBezTo>
                  <a:pt x="3943680" y="354950"/>
                  <a:pt x="3914563" y="345033"/>
                  <a:pt x="3885572" y="334733"/>
                </a:cubicBezTo>
                <a:close/>
                <a:moveTo>
                  <a:pt x="3865737" y="329520"/>
                </a:moveTo>
                <a:cubicBezTo>
                  <a:pt x="3865737" y="329520"/>
                  <a:pt x="3865737" y="330410"/>
                  <a:pt x="3866500" y="330537"/>
                </a:cubicBezTo>
                <a:lnTo>
                  <a:pt x="3869806" y="330156"/>
                </a:lnTo>
                <a:close/>
                <a:moveTo>
                  <a:pt x="2219772" y="85645"/>
                </a:moveTo>
                <a:cubicBezTo>
                  <a:pt x="2206943" y="84005"/>
                  <a:pt x="2193910" y="85264"/>
                  <a:pt x="2181627" y="89333"/>
                </a:cubicBezTo>
                <a:cubicBezTo>
                  <a:pt x="1932920" y="125113"/>
                  <a:pt x="1690800" y="197118"/>
                  <a:pt x="1462972" y="303073"/>
                </a:cubicBezTo>
                <a:cubicBezTo>
                  <a:pt x="971789" y="529528"/>
                  <a:pt x="578130" y="865460"/>
                  <a:pt x="308698" y="1338461"/>
                </a:cubicBezTo>
                <a:cubicBezTo>
                  <a:pt x="180225" y="1561852"/>
                  <a:pt x="97653" y="1808638"/>
                  <a:pt x="65840" y="2064364"/>
                </a:cubicBezTo>
                <a:cubicBezTo>
                  <a:pt x="71943" y="2050505"/>
                  <a:pt x="77284" y="2036391"/>
                  <a:pt x="82115" y="2022150"/>
                </a:cubicBezTo>
                <a:cubicBezTo>
                  <a:pt x="170104" y="1763653"/>
                  <a:pt x="279580" y="1515073"/>
                  <a:pt x="423261" y="1282260"/>
                </a:cubicBezTo>
                <a:cubicBezTo>
                  <a:pt x="630770" y="945565"/>
                  <a:pt x="895371" y="664944"/>
                  <a:pt x="1231812" y="454001"/>
                </a:cubicBezTo>
                <a:cubicBezTo>
                  <a:pt x="1535193" y="263783"/>
                  <a:pt x="1866802" y="149729"/>
                  <a:pt x="2219772" y="85645"/>
                </a:cubicBezTo>
                <a:close/>
                <a:moveTo>
                  <a:pt x="2612541" y="836"/>
                </a:moveTo>
                <a:cubicBezTo>
                  <a:pt x="2715914" y="-4250"/>
                  <a:pt x="2831240" y="14695"/>
                  <a:pt x="2946311" y="35548"/>
                </a:cubicBezTo>
                <a:cubicBezTo>
                  <a:pt x="3291652" y="98106"/>
                  <a:pt x="3631144" y="182915"/>
                  <a:pt x="3961100" y="303581"/>
                </a:cubicBezTo>
                <a:cubicBezTo>
                  <a:pt x="4278341" y="419543"/>
                  <a:pt x="4581341" y="563350"/>
                  <a:pt x="4854588" y="764502"/>
                </a:cubicBezTo>
                <a:cubicBezTo>
                  <a:pt x="5067438" y="921152"/>
                  <a:pt x="5250408" y="1105521"/>
                  <a:pt x="5377813" y="1339732"/>
                </a:cubicBezTo>
                <a:cubicBezTo>
                  <a:pt x="5459812" y="1489986"/>
                  <a:pt x="5510304" y="1655396"/>
                  <a:pt x="5526198" y="1825829"/>
                </a:cubicBezTo>
                <a:cubicBezTo>
                  <a:pt x="5538277" y="1951327"/>
                  <a:pt x="5527342" y="2074917"/>
                  <a:pt x="5510558" y="2199398"/>
                </a:cubicBezTo>
                <a:cubicBezTo>
                  <a:pt x="5502967" y="2266991"/>
                  <a:pt x="5502713" y="2335195"/>
                  <a:pt x="5509796" y="2402839"/>
                </a:cubicBezTo>
                <a:cubicBezTo>
                  <a:pt x="5534208" y="2664197"/>
                  <a:pt x="5468472" y="2926051"/>
                  <a:pt x="5323520" y="3144890"/>
                </a:cubicBezTo>
                <a:cubicBezTo>
                  <a:pt x="5201340" y="3332234"/>
                  <a:pt x="5041042" y="3491719"/>
                  <a:pt x="4853062" y="3612932"/>
                </a:cubicBezTo>
                <a:cubicBezTo>
                  <a:pt x="4671110" y="3732072"/>
                  <a:pt x="4498566" y="3864563"/>
                  <a:pt x="4316359" y="3982940"/>
                </a:cubicBezTo>
                <a:cubicBezTo>
                  <a:pt x="4019717" y="4175573"/>
                  <a:pt x="3701077" y="4317347"/>
                  <a:pt x="3352557" y="4386771"/>
                </a:cubicBezTo>
                <a:cubicBezTo>
                  <a:pt x="3160954" y="4425590"/>
                  <a:pt x="2964456" y="4434173"/>
                  <a:pt x="2770207" y="4412201"/>
                </a:cubicBezTo>
                <a:cubicBezTo>
                  <a:pt x="2685525" y="4402537"/>
                  <a:pt x="2599953" y="4402410"/>
                  <a:pt x="2514889" y="4393637"/>
                </a:cubicBezTo>
                <a:cubicBezTo>
                  <a:pt x="2307137" y="4370851"/>
                  <a:pt x="2102209" y="4327277"/>
                  <a:pt x="1903167" y="4263562"/>
                </a:cubicBezTo>
                <a:cubicBezTo>
                  <a:pt x="1560623" y="4156119"/>
                  <a:pt x="1238932" y="4006972"/>
                  <a:pt x="948393" y="3794249"/>
                </a:cubicBezTo>
                <a:cubicBezTo>
                  <a:pt x="647554" y="3573897"/>
                  <a:pt x="396813" y="3308660"/>
                  <a:pt x="223634" y="2975526"/>
                </a:cubicBezTo>
                <a:cubicBezTo>
                  <a:pt x="129454" y="2796370"/>
                  <a:pt x="67150" y="2602198"/>
                  <a:pt x="39520" y="2401695"/>
                </a:cubicBezTo>
                <a:cubicBezTo>
                  <a:pt x="34510" y="2367555"/>
                  <a:pt x="26729" y="2333872"/>
                  <a:pt x="16252" y="2300991"/>
                </a:cubicBezTo>
                <a:cubicBezTo>
                  <a:pt x="-9179" y="2218598"/>
                  <a:pt x="-24" y="2135695"/>
                  <a:pt x="11801" y="2053556"/>
                </a:cubicBezTo>
                <a:cubicBezTo>
                  <a:pt x="93686" y="1480615"/>
                  <a:pt x="377868" y="1021983"/>
                  <a:pt x="812850" y="651084"/>
                </a:cubicBezTo>
                <a:cubicBezTo>
                  <a:pt x="1176755" y="340201"/>
                  <a:pt x="1598260" y="146042"/>
                  <a:pt x="2066810" y="52586"/>
                </a:cubicBezTo>
                <a:cubicBezTo>
                  <a:pt x="2154544" y="35039"/>
                  <a:pt x="2243041" y="23087"/>
                  <a:pt x="2332046" y="14441"/>
                </a:cubicBezTo>
                <a:cubicBezTo>
                  <a:pt x="2421052" y="5794"/>
                  <a:pt x="2508913" y="2107"/>
                  <a:pt x="2612541" y="836"/>
                </a:cubicBezTo>
                <a:close/>
              </a:path>
            </a:pathLst>
          </a:custGeom>
          <a:solidFill>
            <a:srgbClr val="000000">
              <a:shade val="95000"/>
            </a:srgbClr>
          </a:solidFill>
        </p:spPr>
      </p:pic>
      <p:sp>
        <p:nvSpPr>
          <p:cNvPr id="10" name="sketchy line">
            <a:extLst>
              <a:ext uri="{FF2B5EF4-FFF2-40B4-BE49-F238E27FC236}">
                <a16:creationId xmlns:a16="http://schemas.microsoft.com/office/drawing/2014/main" id="{3F9B0603-37C5-4312-AE4D-A3D0154754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85532"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38812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a:extLst>
              <a:ext uri="{FF2B5EF4-FFF2-40B4-BE49-F238E27FC236}">
                <a16:creationId xmlns:a16="http://schemas.microsoft.com/office/drawing/2014/main" id="{CFF7C66C-A6DF-0767-1227-F2A05D659367}"/>
              </a:ext>
            </a:extLst>
          </p:cNvPr>
          <p:cNvPicPr>
            <a:picLocks noGrp="1" noChangeAspect="1"/>
          </p:cNvPicPr>
          <p:nvPr>
            <p:ph idx="1"/>
          </p:nvPr>
        </p:nvPicPr>
        <p:blipFill>
          <a:blip r:embed="rId3"/>
          <a:srcRect l="10103" r="9756" b="1"/>
          <a:stretch/>
        </p:blipFill>
        <p:spPr>
          <a:xfrm>
            <a:off x="3102823" y="289870"/>
            <a:ext cx="2665189" cy="2665189"/>
          </a:xfrm>
          <a:custGeom>
            <a:avLst/>
            <a:gdLst/>
            <a:ahLst/>
            <a:cxnLst/>
            <a:rect l="l" t="t" r="r" b="b"/>
            <a:pathLst>
              <a:path w="2255084" h="2255084">
                <a:moveTo>
                  <a:pt x="1127542" y="0"/>
                </a:moveTo>
                <a:cubicBezTo>
                  <a:pt x="1750266" y="0"/>
                  <a:pt x="2255084" y="504818"/>
                  <a:pt x="2255084" y="1127542"/>
                </a:cubicBezTo>
                <a:cubicBezTo>
                  <a:pt x="2255084" y="1750266"/>
                  <a:pt x="1750266" y="2255084"/>
                  <a:pt x="1127542" y="2255084"/>
                </a:cubicBezTo>
                <a:cubicBezTo>
                  <a:pt x="504818" y="2255084"/>
                  <a:pt x="0" y="1750266"/>
                  <a:pt x="0" y="1127542"/>
                </a:cubicBezTo>
                <a:cubicBezTo>
                  <a:pt x="0" y="504818"/>
                  <a:pt x="504818" y="0"/>
                  <a:pt x="1127542" y="0"/>
                </a:cubicBezTo>
                <a:close/>
              </a:path>
            </a:pathLst>
          </a:custGeom>
        </p:spPr>
      </p:pic>
      <p:sp>
        <p:nvSpPr>
          <p:cNvPr id="42" name="Oval 41">
            <a:extLst>
              <a:ext uri="{FF2B5EF4-FFF2-40B4-BE49-F238E27FC236}">
                <a16:creationId xmlns:a16="http://schemas.microsoft.com/office/drawing/2014/main" id="{8EEB3127-4A39-4F76-935D-6AC8D51AC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8562" y="2003061"/>
            <a:ext cx="4288094" cy="4288094"/>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98F2E216-6526-433B-8072-DEE222DC93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929" y="2003061"/>
            <a:ext cx="4288094" cy="4288094"/>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FFFEB18F-F81F-4CED-BE64-EB888A77C3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960" y="1925092"/>
            <a:ext cx="4288094" cy="4288094"/>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252BC1-E078-54B1-C56E-0C867F52522E}"/>
              </a:ext>
            </a:extLst>
          </p:cNvPr>
          <p:cNvSpPr>
            <a:spLocks noGrp="1"/>
          </p:cNvSpPr>
          <p:nvPr>
            <p:ph type="title"/>
          </p:nvPr>
        </p:nvSpPr>
        <p:spPr>
          <a:xfrm>
            <a:off x="838201" y="2567199"/>
            <a:ext cx="4031808" cy="3053052"/>
          </a:xfrm>
        </p:spPr>
        <p:txBody>
          <a:bodyPr vert="horz" lIns="91440" tIns="45720" rIns="91440" bIns="45720" rtlCol="0" anchor="ctr">
            <a:normAutofit/>
          </a:bodyPr>
          <a:lstStyle/>
          <a:p>
            <a:pPr algn="ctr"/>
            <a:r>
              <a:rPr lang="en-US" sz="4400">
                <a:solidFill>
                  <a:schemeClr val="bg1"/>
                </a:solidFill>
              </a:rPr>
              <a:t>End-of-life considerations </a:t>
            </a:r>
          </a:p>
        </p:txBody>
      </p:sp>
      <p:grpSp>
        <p:nvGrpSpPr>
          <p:cNvPr id="43" name="Graphic 190">
            <a:extLst>
              <a:ext uri="{FF2B5EF4-FFF2-40B4-BE49-F238E27FC236}">
                <a16:creationId xmlns:a16="http://schemas.microsoft.com/office/drawing/2014/main" id="{00E015F5-1A99-4E40-BC3D-7707802996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3117" y="1193254"/>
            <a:ext cx="1291642" cy="429215"/>
            <a:chOff x="2504802" y="1755501"/>
            <a:chExt cx="1598829" cy="531293"/>
          </a:xfrm>
          <a:solidFill>
            <a:schemeClr val="bg1"/>
          </a:solidFill>
        </p:grpSpPr>
        <p:sp>
          <p:nvSpPr>
            <p:cNvPr id="44" name="Freeform: Shape 43">
              <a:extLst>
                <a:ext uri="{FF2B5EF4-FFF2-40B4-BE49-F238E27FC236}">
                  <a16:creationId xmlns:a16="http://schemas.microsoft.com/office/drawing/2014/main" id="{3FE6F571-2BB7-46DA-A3D9-B32ADDC16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A905CC16-753C-4B9F-B3E2-C456795AE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grpSp>
        <p:nvGrpSpPr>
          <p:cNvPr id="47" name="Graphic 4">
            <a:extLst>
              <a:ext uri="{FF2B5EF4-FFF2-40B4-BE49-F238E27FC236}">
                <a16:creationId xmlns:a16="http://schemas.microsoft.com/office/drawing/2014/main" id="{0AD1D347-1879-4D73-8825-EB52119D1B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0915" y="4748271"/>
            <a:ext cx="1330536" cy="1330521"/>
            <a:chOff x="5734037" y="3067039"/>
            <a:chExt cx="724483" cy="724489"/>
          </a:xfrm>
          <a:solidFill>
            <a:schemeClr val="bg1"/>
          </a:solidFill>
        </p:grpSpPr>
        <p:sp>
          <p:nvSpPr>
            <p:cNvPr id="48" name="Freeform: Shape 47">
              <a:extLst>
                <a:ext uri="{FF2B5EF4-FFF2-40B4-BE49-F238E27FC236}">
                  <a16:creationId xmlns:a16="http://schemas.microsoft.com/office/drawing/2014/main" id="{7F1D1C6D-7D18-44AC-80B7-823AD45FD6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070CF9AD-9B31-49A2-8AF5-69B249840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4E9D0A03-A290-4C8D-8498-85F0E5B1A0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5F4661E7-465D-4874-BC3A-E55093CD33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EB79F073-B639-485B-93F6-958951EF3B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9153A942-5C48-4EF4-AA18-82AC90C550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8EA4BCEE-B2B4-4870-B921-B3C0D72972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41271C20-03BB-47FA-A17B-09825E723E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62C689A3-3820-4AFE-950D-CDA05D9683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0EB9DAC1-A980-4285-9059-16D6B748C7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8D286A4C-6E67-462D-8807-EEF90F4C5E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B7CABE22-D7D1-4970-BE8D-8E7B26FAA0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9A59EB07-44AA-4839-A550-764F0C1CFE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A07BD093-A681-4C0E-89E1-28B79FDC5B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954D3B41-D31B-418C-98E8-3DA9F7BE0B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22C9153D-F851-40ED-A291-F586E67A8E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D14F8536-E81B-4336-9991-6F1B3447EC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1BCE3D87-8E1E-4E3C-B336-E161FE1421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0E57FCB1-61DD-4742-9F4E-0622EE2623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8AC07452-C190-4DFF-9A85-7E0494E63A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DDC1E49D-0160-40EF-B62C-3682A01138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0FF01E4E-41B3-4E3A-9069-2C00F199A2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5C155535-D387-426C-8835-08EA1625D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130D8708-8C20-411A-99F6-39B7A15D7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172CE489-867A-498C-85D0-99ED8A50D7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13A369D6-BC7C-46B6-9802-41F7FE32F8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A735936F-8515-4CF4-A1E4-7466BFAD38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952E14F4-2A50-4876-A835-D7B7B7F051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5AD1B584-BCD9-47C1-BF94-A9B03E0A5A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CE78B189-4AAE-4308-BE2A-561CE6E26E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534F693D-9FD0-4BF4-9BCA-CAA391EE76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DC8A20BE-5976-437A-94F2-7869D1D4C2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C2797F1A-9D8B-4AC7-8A7E-C088A7B61D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BB8BB9ED-3A10-495E-A450-4573A83AA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C84AAD79-9D91-4601-AE6B-E3CC0AC235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06966F3D-45BD-4D12-8447-B9669E9AD1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C19B4C07-AFE8-42F6-8060-AB4FD27F82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6BCBEC46-CA76-424D-AE21-335765D370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32244D96-1DD8-4D90-B4DA-58056941DE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EBFFC670-5D4A-4609-979B-30BE38D30F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BBA6EA23-F2B4-49FA-86BB-40794E01B8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89E16F95-4ED7-4D4A-A1FB-A9FFE3387E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B6602585-A0C4-419E-9F64-E17CC30041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680EC182-6DF1-4FF2-9C46-E24857CE35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E71D4C4B-3242-45D7-BBC6-3168AF117C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5C43A586-0AEE-4520-8AE3-78557E8D5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3881E1E2-63F4-44A6-8FD4-E0031DDB08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8209E85B-A99A-4679-B958-DFD6FAC391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5AD3B901-0837-4EB4-B0BD-B5317762B2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407F6141-18B7-42F5-AB8A-095FA602A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185154CE-9C1F-421D-A58A-D337E31794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959AAA97-B6F9-4CB6-B294-955DE265B9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3696AC66-45F9-4D0A-978B-EBAFCBA8B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C8064064-C0D3-4A54-9D36-EB2759F07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696DAF67-B510-431C-81CE-598A220ED3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4DFF3B41-BD0E-4E80-BE32-AAB566084D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2E1C296D-C2BB-405E-A9E1-CD0C777E6C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5E012E94-1E82-4743-9646-D27796E3DD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0506F7E7-8613-4F49-9B22-E8B9A8F89B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667EFAB5-5519-4B20-B488-61E365357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7A46CD3C-8282-430D-84A6-668594635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09F667CC-51FA-4373-BF89-FDA9E6F572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52824720-77CA-4EFE-9B9B-F3C5DA5ECE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DAAD48D1-498E-407D-8773-B32DA5177C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F3761232-AC0F-4415-8849-2CE14A66EF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F9671C34-F1B1-4964-861B-05E12FC141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A6D215CD-DE5C-4A36-8294-B856C4DFF8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14F60611-ACD0-4AE1-9FF4-655DEF77E3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54878BD8-4838-4CE8-8CED-48C75E453E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ED34C671-92D6-4570-BDA7-7047026CD1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E4ADB496-4E8C-4F69-A20E-AC11036CB5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E05521A6-994C-4653-BE99-FCE71F6D15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10F93860-B875-4D68-ACE0-2F8F7CAAD3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74CF85EE-C965-4602-9DB3-B221251557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CAC91C65-14F2-4458-A79D-647B28E047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91958A69-ABD1-441F-817D-8868D3E793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85B41124-1179-4F9F-8B23-B94A98BA79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A44F475B-8586-4535-86BE-7FB5F76C61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285243B3-5329-4312-9C9F-FBC77AF48E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87C78038-CD15-4BEE-8688-B22F822C6F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401EB7F4-2569-4602-A5DC-ECF750A640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C5AFCDCE-A4B9-4DFD-A39D-6C4513C472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1869FF3F-68C9-4316-AF81-44CCC551BC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AAD11538-8098-4355-8DDD-D681DFAC32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0F3F997E-AED9-480A-A0E8-2593AF3C1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F621AF23-CD1C-4A82-934F-1C051FE78F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CF7C8D23-402E-4902-9877-2933C68B37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166214BF-105C-4C50-A658-BB800D624F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DB657FB8-0889-47B9-9F7A-35C6F5E439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A02347C2-D097-4E47-9E71-D0AC7E0B2D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DF0D715C-2DC6-4444-95E7-C9E31D654C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3E98A78E-FE40-406F-BB29-CE723A4A29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25623FBB-A3DE-4893-B1E4-09BFE6EB74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98BD75D0-FB16-44AA-8F4B-9319502DD2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65B25A8E-2993-4CE5-A81A-932105A42A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8D8D167B-C705-4729-899E-AC9AE463CA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670FBA7C-F842-4775-B83D-AEC5F1410A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DC68FA78-D012-4A89-8B7E-3CF1893164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8F14C2D5-2A65-48C1-AC1C-D4C29BBA9C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22D4725A-DD05-406E-84D7-50DAC6BFB6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1F292F3E-E6A6-41E9-9AF9-DF240E914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152F5E4F-6F5D-4FF5-AADC-77BF4906C6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2EA96C5C-38D5-4D0F-9A75-F1C4856048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A213E386-079B-4951-BD48-B86432246D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F9C52A50-FC6F-4CF8-96ED-B16AC428B5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0AD79090-842D-4363-9CDB-03CA19DB28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8B923BC0-6A72-4261-907F-568CEF3D9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682D956C-7F2C-45F4-8EB5-B9637909A1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5AF71042-41A5-405B-A14C-9E194529D7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DC068DA5-7174-4664-9C13-4F7ABAFC1D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00525F2C-C937-4BE3-AF79-3540A6E1CA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6CA46F03-C9C9-4425-82A8-2110001F4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6D21589A-A316-4E71-B638-D33C4141BD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C0B918FA-95C1-4373-B66D-56936BB792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CBF04F9E-EC09-43BE-A049-082DE15318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35A8838D-5812-49CE-80E4-E0CE11424A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379B4036-BE45-42C0-929B-42932369A2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40E913D5-5568-4901-883B-8C42A8F3D7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A1B52038-9622-4802-81BA-ACC1984754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D0DEAC10-5A6B-47AD-A728-CE2C8CF13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D1B38B28-66AD-4A02-AE15-F762137B2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0BAF1CE8-3AF3-4FF2-8F0B-3BC7A4740C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4D9937F5-39C5-49BB-A3F1-21D0730BF6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A48A61DC-ED1D-4B72-828E-9FD85AF267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6A89B28D-13E0-46C3-AB20-6DBEDB61D4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B17F470D-67A6-475E-9F1C-9D1FCD4DF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0C116B5B-C2BF-4A29-920C-0E6D2A8654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977DFF22-98A9-4A00-B45B-BA0024E4B5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233D6D17-E307-4F26-9F91-607B2D1B98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F044F5F0-FB5F-4364-A17D-B476349E1F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C51E13B0-54FA-4C07-A08D-0035E29D0F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B23AA2A7-69AA-4892-8D19-6786784B89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C22409CA-4103-489E-9A88-9E822AC42C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2941B7FE-F0B4-4717-BE8E-31EE09F5C2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AA36A1CD-E7E3-400D-BBA9-1B83634607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42D8F4BE-D92B-483E-8049-5FDA3FD40C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77725CAB-E398-42F8-A5E5-8ACED1B61E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782EF470-319A-4DCA-AB6F-B4441DD592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ECBF0AE1-7C37-4F3E-B37A-44CAD69008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87EE399C-60A0-43AB-AD85-CAEDD25A8E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6DEF9E1C-0288-422F-9D39-B2B97B0BDF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B9FD4213-CE93-46E6-A356-5C9B681A69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32AF21C6-5C6A-4ADC-98CE-0C897306F1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67C50FF0-A4F6-4B10-91CC-CC456891E2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DF34FC9E-632A-4B97-AB95-812ABD859F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6943D9D5-E01E-4A32-A5D1-AD61A32ECD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5F93C502-F4AC-4D2C-A43D-85093C59A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AFCADD6C-627D-43CE-9413-A793AAA085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E7838A6E-823E-4306-9088-5AFE0912E1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5F20A74B-CE15-4678-8E60-8983D4B53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AB4409F0-44F9-411F-8711-53B0287839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64A642A9-686F-402A-920C-EDB02B2FE8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B2B4D5D4-0C5C-4D98-9738-D245840A71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F70D7430-18D9-4B8F-9F7A-308C701930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764FC2A4-5817-4FA0-A4A7-6653D1DA60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84DCF9E7-E283-43A0-9C25-F70016263E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A24478FE-2D73-495D-A2CE-6D1D87C25A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024EF5F2-46E7-4950-93D0-371415B787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F1E76799-6B37-47A7-B311-D4AD1BB560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18E48635-AD82-4B9C-BD64-E19D0DCD32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FFE8012D-8F5A-48C7-A667-EF1782E176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24D6A3A1-CDCE-458B-B3ED-792E80025C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CD8FB40D-7336-4F24-9F28-25EC9AE6CE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75683C3C-C038-49EA-9635-AC7B82AF25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6286FF4B-0471-47B5-AA6C-8BA5CC04D9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CEB73580-6577-4A7A-A7EA-E79093D9DC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9E97866D-632F-4778-992C-F2750D6087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5A7AC897-3ADD-4A69-A122-EA6F8EFD26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06C3FE79-4EEC-4CF3-92A0-F6BC9F8B4C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sp>
        <p:nvSpPr>
          <p:cNvPr id="3" name="Rectangle 1">
            <a:extLst>
              <a:ext uri="{FF2B5EF4-FFF2-40B4-BE49-F238E27FC236}">
                <a16:creationId xmlns:a16="http://schemas.microsoft.com/office/drawing/2014/main" id="{AF2D00AF-A129-152B-40E9-4279377FC13F}"/>
              </a:ext>
            </a:extLst>
          </p:cNvPr>
          <p:cNvSpPr>
            <a:spLocks noGrp="1" noChangeArrowheads="1"/>
          </p:cNvSpPr>
          <p:nvPr>
            <p:ph type="body" sz="half" idx="2"/>
          </p:nvPr>
        </p:nvSpPr>
        <p:spPr bwMode="auto">
          <a:xfrm>
            <a:off x="6582777" y="1121806"/>
            <a:ext cx="4974771" cy="605060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rmAutofit/>
          </a:bodyPr>
          <a:lstStyle/>
          <a:p>
            <a:pPr marL="0" marR="0" lvl="0" indent="-228600" fontAlgn="base">
              <a:spcBef>
                <a:spcPct val="0"/>
              </a:spcBef>
              <a:spcAft>
                <a:spcPts val="600"/>
              </a:spcAft>
              <a:buClrTx/>
              <a:buSzTx/>
              <a:buFont typeface="Arial" panose="020B0604020202020204" pitchFamily="34" charset="0"/>
              <a:buChar char="•"/>
              <a:tabLst/>
            </a:pPr>
            <a:r>
              <a:rPr kumimoji="0" lang="en-US" altLang="en-US" sz="2800" b="1" i="0" u="none" strike="noStrike" cap="none" normalizeH="0" baseline="0" dirty="0">
                <a:ln>
                  <a:noFill/>
                </a:ln>
                <a:solidFill>
                  <a:schemeClr val="bg1"/>
                </a:solidFill>
                <a:effectLst/>
              </a:rPr>
              <a:t>Continual Reuse</a:t>
            </a:r>
          </a:p>
          <a:p>
            <a:pPr marL="0" marR="0" lvl="0" indent="-228600" fontAlgn="base">
              <a:spcBef>
                <a:spcPct val="0"/>
              </a:spcBef>
              <a:spcAft>
                <a:spcPts val="600"/>
              </a:spcAft>
              <a:buClrTx/>
              <a:buSzTx/>
              <a:buFont typeface="Arial" panose="020B0604020202020204" pitchFamily="34" charset="0"/>
              <a:buChar char="•"/>
              <a:tabLst/>
            </a:pPr>
            <a:endParaRPr lang="en-US" altLang="en-US" sz="2800" dirty="0">
              <a:solidFill>
                <a:schemeClr val="bg1"/>
              </a:solidFill>
            </a:endParaRPr>
          </a:p>
          <a:p>
            <a:pPr marL="0" marR="0" lvl="0" indent="-228600" fontAlgn="base">
              <a:spcBef>
                <a:spcPct val="0"/>
              </a:spcBef>
              <a:spcAft>
                <a:spcPts val="600"/>
              </a:spcAft>
              <a:buClrTx/>
              <a:buSzTx/>
              <a:buFont typeface="Arial" panose="020B0604020202020204" pitchFamily="34" charset="0"/>
              <a:buChar char="•"/>
              <a:tabLst/>
            </a:pPr>
            <a:r>
              <a:rPr kumimoji="0" lang="en-US" altLang="en-US" sz="2800" b="1" i="0" u="none" strike="noStrike" cap="none" normalizeH="0" baseline="0" dirty="0">
                <a:ln>
                  <a:noFill/>
                </a:ln>
                <a:solidFill>
                  <a:schemeClr val="bg1"/>
                </a:solidFill>
                <a:effectLst/>
              </a:rPr>
              <a:t>Material Degradation</a:t>
            </a:r>
          </a:p>
          <a:p>
            <a:pPr marL="0" marR="0" lvl="0" indent="-228600" fontAlgn="base">
              <a:spcBef>
                <a:spcPct val="0"/>
              </a:spcBef>
              <a:spcAft>
                <a:spcPts val="600"/>
              </a:spcAft>
              <a:buClrTx/>
              <a:buSzTx/>
              <a:buFont typeface="Arial" panose="020B0604020202020204" pitchFamily="34" charset="0"/>
              <a:buChar char="•"/>
              <a:tabLst/>
            </a:pPr>
            <a:endParaRPr kumimoji="0" lang="en-US" altLang="en-US" sz="2800" b="1" i="0" u="none" strike="noStrike" cap="none" normalizeH="0" baseline="0" dirty="0">
              <a:ln>
                <a:noFill/>
              </a:ln>
              <a:solidFill>
                <a:schemeClr val="bg1"/>
              </a:solidFill>
              <a:effectLst/>
            </a:endParaRPr>
          </a:p>
          <a:p>
            <a:pPr marL="0" marR="0" lvl="0" indent="-228600" fontAlgn="base">
              <a:spcBef>
                <a:spcPct val="0"/>
              </a:spcBef>
              <a:spcAft>
                <a:spcPts val="600"/>
              </a:spcAft>
              <a:buClrTx/>
              <a:buSzTx/>
              <a:buFont typeface="Arial" panose="020B0604020202020204" pitchFamily="34" charset="0"/>
              <a:buChar char="•"/>
              <a:tabLst/>
            </a:pPr>
            <a:r>
              <a:rPr lang="en-US" altLang="en-US" sz="2800" b="1" dirty="0">
                <a:solidFill>
                  <a:schemeClr val="bg1"/>
                </a:solidFill>
              </a:rPr>
              <a:t>Limited Disposal Options</a:t>
            </a:r>
          </a:p>
          <a:p>
            <a:pPr marL="0" marR="0" lvl="0" indent="-228600" fontAlgn="base">
              <a:spcBef>
                <a:spcPct val="0"/>
              </a:spcBef>
              <a:spcAft>
                <a:spcPts val="600"/>
              </a:spcAft>
              <a:buClrTx/>
              <a:buSzTx/>
              <a:buFont typeface="Arial" panose="020B0604020202020204" pitchFamily="34" charset="0"/>
              <a:buChar char="•"/>
              <a:tabLst/>
            </a:pPr>
            <a:endParaRPr lang="en-US" altLang="en-US" sz="2800" b="1" dirty="0">
              <a:solidFill>
                <a:schemeClr val="bg1"/>
              </a:solidFill>
            </a:endParaRPr>
          </a:p>
          <a:p>
            <a:pPr marL="0" marR="0" lvl="0" indent="-228600" fontAlgn="base">
              <a:spcBef>
                <a:spcPct val="0"/>
              </a:spcBef>
              <a:spcAft>
                <a:spcPts val="600"/>
              </a:spcAft>
              <a:buClrTx/>
              <a:buSzTx/>
              <a:buFont typeface="Arial" panose="020B0604020202020204" pitchFamily="34" charset="0"/>
              <a:buChar char="•"/>
              <a:tabLst/>
            </a:pPr>
            <a:r>
              <a:rPr kumimoji="0" lang="en-US" altLang="en-US" sz="2800" b="1" i="0" u="none" strike="noStrike" cap="none" normalizeH="0" baseline="0" dirty="0">
                <a:ln>
                  <a:noFill/>
                </a:ln>
                <a:solidFill>
                  <a:schemeClr val="bg1"/>
                </a:solidFill>
                <a:effectLst/>
              </a:rPr>
              <a:t>Innovation in Reuse</a:t>
            </a:r>
            <a:endParaRPr kumimoji="0" lang="en-US" altLang="en-US" sz="2800" b="0" i="0" u="none" strike="noStrike" cap="none" normalizeH="0" baseline="0" dirty="0">
              <a:ln>
                <a:noFill/>
              </a:ln>
              <a:solidFill>
                <a:schemeClr val="bg1"/>
              </a:solidFill>
              <a:effectLst/>
            </a:endParaRPr>
          </a:p>
          <a:p>
            <a:pPr marL="0" marR="0" lvl="0" indent="-228600" fontAlgn="base">
              <a:spcBef>
                <a:spcPct val="0"/>
              </a:spcBef>
              <a:spcAft>
                <a:spcPts val="600"/>
              </a:spcAft>
              <a:buClrTx/>
              <a:buSzTx/>
              <a:buFont typeface="Arial" panose="020B0604020202020204" pitchFamily="34" charset="0"/>
              <a:buChar char="•"/>
              <a:tabLst/>
            </a:pPr>
            <a:endParaRPr kumimoji="0" lang="en-US" altLang="en-US" sz="1400" b="0" i="0" u="none" strike="noStrike" cap="none" normalizeH="0" baseline="0" dirty="0">
              <a:ln>
                <a:noFill/>
              </a:ln>
              <a:solidFill>
                <a:schemeClr val="bg1"/>
              </a:solidFill>
              <a:effectLst/>
            </a:endParaRPr>
          </a:p>
        </p:txBody>
      </p:sp>
    </p:spTree>
    <p:extLst>
      <p:ext uri="{BB962C8B-B14F-4D97-AF65-F5344CB8AC3E}">
        <p14:creationId xmlns:p14="http://schemas.microsoft.com/office/powerpoint/2010/main" val="561928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7202</TotalTime>
  <Words>2695</Words>
  <Application>Microsoft Office PowerPoint</Application>
  <PresentationFormat>Widescreen</PresentationFormat>
  <Paragraphs>231</Paragraphs>
  <Slides>38</Slides>
  <Notes>26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Aptos</vt:lpstr>
      <vt:lpstr>Aptos Display</vt:lpstr>
      <vt:lpstr>Arial</vt:lpstr>
      <vt:lpstr>Calibri</vt:lpstr>
      <vt:lpstr>Office Theme</vt:lpstr>
      <vt:lpstr> Innovations &amp; Practices in Recycled Asphalt Pavement.</vt:lpstr>
      <vt:lpstr>What is Recycled Asphalt Pavement (RAP)?</vt:lpstr>
      <vt:lpstr>Introduction to Asphalt Pavement Recycling</vt:lpstr>
      <vt:lpstr>PowerPoint Presentation</vt:lpstr>
      <vt:lpstr>Environmental Benefits </vt:lpstr>
      <vt:lpstr>Economic Benefits </vt:lpstr>
      <vt:lpstr>Lifecycle and Recycling Process of Recycled Asphalt Pavement</vt:lpstr>
      <vt:lpstr>Construction and Usage of Reclaimed Asphalt Pavement    Asphalt Paving   Base or Subbase Material   Erosion Control and Landscaping     </vt:lpstr>
      <vt:lpstr>End-of-life considerations </vt:lpstr>
      <vt:lpstr>PowerPoint Presentation</vt:lpstr>
      <vt:lpstr>Recycling Process</vt:lpstr>
      <vt:lpstr> Asphalt Analyzer for Extraction Process</vt:lpstr>
      <vt:lpstr>The testing stages </vt:lpstr>
      <vt:lpstr>Equipment used to determine physical properties of asphalt</vt:lpstr>
      <vt:lpstr>PowerPoint Presentation</vt:lpstr>
      <vt:lpstr>Equipment used to determine physical properties of asphalt</vt:lpstr>
      <vt:lpstr>BBR samples &amp; test</vt:lpstr>
      <vt:lpstr>Equipment used to determine physical properties of asphalt</vt:lpstr>
      <vt:lpstr>Equipment used to determine physical properties of asphalt</vt:lpstr>
      <vt:lpstr>Equipment used to determine physical properties of asphalt</vt:lpstr>
      <vt:lpstr>Final Virgin Asphalt Report Analysis</vt:lpstr>
      <vt:lpstr>Final RAP Report Analysis</vt:lpstr>
      <vt:lpstr>RAP/Virgin Asphalt Blend Analysis</vt:lpstr>
      <vt:lpstr>Challenges &amp; Solutions </vt:lpstr>
      <vt:lpstr>Challenges &amp; Solutions </vt:lpstr>
      <vt:lpstr>Types of Rejuvenator </vt:lpstr>
      <vt:lpstr>Challenges &amp; Solutions </vt:lpstr>
      <vt:lpstr>Challenges &amp; Solutions – typical rap </vt:lpstr>
      <vt:lpstr>Challenges &amp; Solutions – Typical Rap with Rujuvenator </vt:lpstr>
      <vt:lpstr>Challenges &amp; Solutions </vt:lpstr>
      <vt:lpstr>How do you know ??</vt:lpstr>
      <vt:lpstr>Technologies and Techniques in Asphalt Recycling</vt:lpstr>
      <vt:lpstr>The Processes &amp; Benefits of Repaving Methods with RAP </vt:lpstr>
      <vt:lpstr>The Processes &amp; Benefits of Repaving Methods with RAP </vt:lpstr>
      <vt:lpstr>The Processes &amp; Benefits of Repaving Methods with RAP </vt:lpstr>
      <vt:lpstr>Lessons learned &amp; best practices </vt:lpstr>
      <vt:lpstr>Lessons learned &amp; best practices </vt:lpstr>
      <vt:lpstr>Q&amp;A and Interactive Discussion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Caralee Lucero</dc:creator>
  <cp:lastModifiedBy>Danny Marquez</cp:lastModifiedBy>
  <cp:revision>10</cp:revision>
  <dcterms:created xsi:type="dcterms:W3CDTF">2025-01-29T18:13:41Z</dcterms:created>
  <dcterms:modified xsi:type="dcterms:W3CDTF">2025-02-28T15:35:33Z</dcterms:modified>
</cp:coreProperties>
</file>